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134"/>
  </p:notesMasterIdLst>
  <p:handoutMasterIdLst>
    <p:handoutMasterId r:id="rId135"/>
  </p:handoutMasterIdLst>
  <p:sldIdLst>
    <p:sldId id="490" r:id="rId2"/>
    <p:sldId id="612" r:id="rId3"/>
    <p:sldId id="491" r:id="rId4"/>
    <p:sldId id="273" r:id="rId5"/>
    <p:sldId id="274" r:id="rId6"/>
    <p:sldId id="393" r:id="rId7"/>
    <p:sldId id="394" r:id="rId8"/>
    <p:sldId id="498" r:id="rId9"/>
    <p:sldId id="499" r:id="rId10"/>
    <p:sldId id="628" r:id="rId11"/>
    <p:sldId id="500" r:id="rId12"/>
    <p:sldId id="501" r:id="rId13"/>
    <p:sldId id="497" r:id="rId14"/>
    <p:sldId id="285" r:id="rId15"/>
    <p:sldId id="504" r:id="rId16"/>
    <p:sldId id="505" r:id="rId17"/>
    <p:sldId id="627" r:id="rId18"/>
    <p:sldId id="507" r:id="rId19"/>
    <p:sldId id="508" r:id="rId20"/>
    <p:sldId id="509" r:id="rId21"/>
    <p:sldId id="510" r:id="rId22"/>
    <p:sldId id="511" r:id="rId23"/>
    <p:sldId id="512" r:id="rId24"/>
    <p:sldId id="626" r:id="rId25"/>
    <p:sldId id="514" r:id="rId26"/>
    <p:sldId id="625" r:id="rId27"/>
    <p:sldId id="516" r:id="rId28"/>
    <p:sldId id="517" r:id="rId29"/>
    <p:sldId id="518" r:id="rId30"/>
    <p:sldId id="519" r:id="rId31"/>
    <p:sldId id="623" r:id="rId32"/>
    <p:sldId id="624" r:id="rId33"/>
    <p:sldId id="522" r:id="rId34"/>
    <p:sldId id="622" r:id="rId35"/>
    <p:sldId id="304" r:id="rId36"/>
    <p:sldId id="524" r:id="rId37"/>
    <p:sldId id="525" r:id="rId38"/>
    <p:sldId id="526" r:id="rId39"/>
    <p:sldId id="527" r:id="rId40"/>
    <p:sldId id="528" r:id="rId41"/>
    <p:sldId id="529" r:id="rId42"/>
    <p:sldId id="530" r:id="rId43"/>
    <p:sldId id="531" r:id="rId44"/>
    <p:sldId id="533" r:id="rId45"/>
    <p:sldId id="534" r:id="rId46"/>
    <p:sldId id="535" r:id="rId47"/>
    <p:sldId id="537" r:id="rId48"/>
    <p:sldId id="536" r:id="rId49"/>
    <p:sldId id="538" r:id="rId50"/>
    <p:sldId id="539" r:id="rId51"/>
    <p:sldId id="546" r:id="rId52"/>
    <p:sldId id="541" r:id="rId53"/>
    <p:sldId id="542" r:id="rId54"/>
    <p:sldId id="543" r:id="rId55"/>
    <p:sldId id="544" r:id="rId56"/>
    <p:sldId id="545" r:id="rId57"/>
    <p:sldId id="318" r:id="rId58"/>
    <p:sldId id="547" r:id="rId59"/>
    <p:sldId id="548" r:id="rId60"/>
    <p:sldId id="549" r:id="rId61"/>
    <p:sldId id="550" r:id="rId62"/>
    <p:sldId id="551" r:id="rId63"/>
    <p:sldId id="552" r:id="rId64"/>
    <p:sldId id="553" r:id="rId65"/>
    <p:sldId id="621" r:id="rId66"/>
    <p:sldId id="555" r:id="rId67"/>
    <p:sldId id="556" r:id="rId68"/>
    <p:sldId id="561" r:id="rId69"/>
    <p:sldId id="562" r:id="rId70"/>
    <p:sldId id="559" r:id="rId71"/>
    <p:sldId id="560" r:id="rId72"/>
    <p:sldId id="364" r:id="rId73"/>
    <p:sldId id="632" r:id="rId74"/>
    <p:sldId id="563" r:id="rId75"/>
    <p:sldId id="620" r:id="rId76"/>
    <p:sldId id="565" r:id="rId77"/>
    <p:sldId id="566" r:id="rId78"/>
    <p:sldId id="567" r:id="rId79"/>
    <p:sldId id="570" r:id="rId80"/>
    <p:sldId id="569" r:id="rId81"/>
    <p:sldId id="633" r:id="rId82"/>
    <p:sldId id="571" r:id="rId83"/>
    <p:sldId id="619" r:id="rId84"/>
    <p:sldId id="573" r:id="rId85"/>
    <p:sldId id="574" r:id="rId86"/>
    <p:sldId id="575" r:id="rId87"/>
    <p:sldId id="578" r:id="rId88"/>
    <p:sldId id="577" r:id="rId89"/>
    <p:sldId id="634" r:id="rId90"/>
    <p:sldId id="631" r:id="rId91"/>
    <p:sldId id="618" r:id="rId92"/>
    <p:sldId id="581" r:id="rId93"/>
    <p:sldId id="582" r:id="rId94"/>
    <p:sldId id="583" r:id="rId95"/>
    <p:sldId id="635" r:id="rId96"/>
    <p:sldId id="584" r:id="rId97"/>
    <p:sldId id="617" r:id="rId98"/>
    <p:sldId id="586" r:id="rId99"/>
    <p:sldId id="587" r:id="rId100"/>
    <p:sldId id="588" r:id="rId101"/>
    <p:sldId id="636" r:id="rId102"/>
    <p:sldId id="589" r:id="rId103"/>
    <p:sldId id="616" r:id="rId104"/>
    <p:sldId id="591" r:id="rId105"/>
    <p:sldId id="592" r:id="rId106"/>
    <p:sldId id="593" r:id="rId107"/>
    <p:sldId id="637" r:id="rId108"/>
    <p:sldId id="594" r:id="rId109"/>
    <p:sldId id="615" r:id="rId110"/>
    <p:sldId id="596" r:id="rId111"/>
    <p:sldId id="597" r:id="rId112"/>
    <p:sldId id="598" r:id="rId113"/>
    <p:sldId id="601" r:id="rId114"/>
    <p:sldId id="600" r:id="rId115"/>
    <p:sldId id="638" r:id="rId116"/>
    <p:sldId id="602" r:id="rId117"/>
    <p:sldId id="614" r:id="rId118"/>
    <p:sldId id="604" r:id="rId119"/>
    <p:sldId id="605" r:id="rId120"/>
    <p:sldId id="606" r:id="rId121"/>
    <p:sldId id="392" r:id="rId122"/>
    <p:sldId id="608" r:id="rId123"/>
    <p:sldId id="609" r:id="rId124"/>
    <p:sldId id="610" r:id="rId125"/>
    <p:sldId id="611" r:id="rId126"/>
    <p:sldId id="613" r:id="rId127"/>
    <p:sldId id="269" r:id="rId128"/>
    <p:sldId id="313" r:id="rId129"/>
    <p:sldId id="314" r:id="rId130"/>
    <p:sldId id="309" r:id="rId131"/>
    <p:sldId id="629" r:id="rId132"/>
    <p:sldId id="630" r:id="rId133"/>
  </p:sldIdLst>
  <p:sldSz cx="12190413" cy="6858000"/>
  <p:notesSz cx="6858000" cy="9144000"/>
  <p:defaultTextStyle>
    <a:defPPr lvl="0">
      <a:defRPr lang="nl-NL"/>
    </a:defPPr>
    <a:lvl1pPr marL="0" lvl="1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39" lvl="2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078" lvl="3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17" lvl="4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13" userDrawn="1">
          <p15:clr>
            <a:srgbClr val="A4A3A4"/>
          </p15:clr>
        </p15:guide>
        <p15:guide id="2" orient="horz" pos="3871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413" userDrawn="1">
          <p15:clr>
            <a:srgbClr val="A4A3A4"/>
          </p15:clr>
        </p15:guide>
        <p15:guide id="5" pos="7330" userDrawn="1">
          <p15:clr>
            <a:srgbClr val="A4A3A4"/>
          </p15:clr>
        </p15:guide>
        <p15:guide id="6" orient="horz" pos="1025" userDrawn="1">
          <p15:clr>
            <a:srgbClr val="A4A3A4"/>
          </p15:clr>
        </p15:guide>
        <p15:guide id="7" pos="738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99"/>
    <a:srgbClr val="00A049"/>
    <a:srgbClr val="00A03C"/>
    <a:srgbClr val="E6E6E6"/>
    <a:srgbClr val="EC0000"/>
    <a:srgbClr val="FF0000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04"/>
    <p:restoredTop sz="89679"/>
  </p:normalViewPr>
  <p:slideViewPr>
    <p:cSldViewPr>
      <p:cViewPr varScale="1">
        <p:scale>
          <a:sx n="67" d="100"/>
          <a:sy n="67" d="100"/>
        </p:scale>
        <p:origin x="197" y="72"/>
      </p:cViewPr>
      <p:guideLst>
        <p:guide orient="horz" pos="1013"/>
        <p:guide orient="horz" pos="3871"/>
        <p:guide pos="3840"/>
        <p:guide pos="413"/>
        <p:guide pos="7330"/>
        <p:guide orient="horz" pos="1025"/>
        <p:guide pos="73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121" d="100"/>
          <a:sy n="121" d="100"/>
        </p:scale>
        <p:origin x="282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F393C-6EC8-45EA-8A7B-CAE425F76153}" type="datetimeFigureOut">
              <a:rPr lang="nl-NL" smtClean="0"/>
              <a:pPr/>
              <a:t>14-9-2023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7E2F9-E7B3-403F-BF57-C22921875C4F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9838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C0B33-3943-42F1-973C-9CDD51C76BBD}" type="datetimeFigureOut">
              <a:rPr lang="nl-NL" smtClean="0"/>
              <a:pPr/>
              <a:t>14-9-2023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 bwMode="gray"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381A9-0C9E-4D3A-A28B-AC4E168A57B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490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7094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07623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5983929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127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667575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128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734554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129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5349805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130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446719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910386" lvl="1" indent="-955217">
              <a:buAutoNum type="arabicPeriod"/>
            </a:pPr>
            <a:endParaRPr lang="nl-NL" dirty="0"/>
          </a:p>
          <a:p>
            <a:endParaRPr lang="nl-NL" dirty="0"/>
          </a:p>
          <a:p>
            <a:pPr marL="402982" indent="-402982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131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370480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910386" lvl="1" indent="-955217">
              <a:buAutoNum type="arabicPeriod"/>
            </a:pPr>
            <a:endParaRPr lang="nl-NL" dirty="0"/>
          </a:p>
          <a:p>
            <a:endParaRPr lang="nl-NL" dirty="0"/>
          </a:p>
          <a:p>
            <a:pPr marL="402982" indent="-402982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132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5277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6485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93161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0423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8985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9736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9652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3129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196519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41946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3704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31536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74292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999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83841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18356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79507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11014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41392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09541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9878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51664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272057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91160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0467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24521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70763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792857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01014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66304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09233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5474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237284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83504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0327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50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741676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52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29267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53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181381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54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751533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55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987040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56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51834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57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88001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58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24607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65477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59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43286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60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7410053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61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08111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62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217952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63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8463180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64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74549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65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592218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66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662029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67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23382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70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4818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056106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71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808286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72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3655599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74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8910847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75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095739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76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652151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77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712602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78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604998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80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265852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82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981221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83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8795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959900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84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133045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85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0015744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86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186508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88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728310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90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116833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91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451932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92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919814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93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1343420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94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035796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96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73297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178621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97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131500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98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034385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99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458568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100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6396638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102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506037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103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360401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104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163828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105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306016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106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665865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108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91928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236920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109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069135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7324112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272218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900917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56271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876447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6560074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5595985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609034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1454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1972515-70A5-C145-84CB-2B434480C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8385-0AF6-40D8-BD2D-6BEEF66999C8}" type="datetime1">
              <a:rPr lang="nl-NL" smtClean="0"/>
              <a:t>14-9-2023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D1A444C-2AD1-C547-AEB2-708F290C3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DAD9643-28DA-CD47-AC63-365C9E533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sp>
        <p:nvSpPr>
          <p:cNvPr id="6" name="Rechthoek">
            <a:extLst>
              <a:ext uri="{FF2B5EF4-FFF2-40B4-BE49-F238E27FC236}">
                <a16:creationId xmlns:a16="http://schemas.microsoft.com/office/drawing/2014/main" id="{23D73CE4-02FA-E347-A81C-1430CFF1A335}"/>
              </a:ext>
            </a:extLst>
          </p:cNvPr>
          <p:cNvSpPr/>
          <p:nvPr userDrawn="1"/>
        </p:nvSpPr>
        <p:spPr>
          <a:xfrm>
            <a:off x="3890203" y="1"/>
            <a:ext cx="8300210" cy="1125538"/>
          </a:xfrm>
          <a:prstGeom prst="rect">
            <a:avLst/>
          </a:prstGeom>
          <a:solidFill>
            <a:srgbClr val="ECECE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7" name="Tijdelijke aanduiding voor tekst 8">
            <a:extLst>
              <a:ext uri="{FF2B5EF4-FFF2-40B4-BE49-F238E27FC236}">
                <a16:creationId xmlns:a16="http://schemas.microsoft.com/office/drawing/2014/main" id="{B8BF88A8-0A45-EA4F-A709-19228B5E77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1675" y="223490"/>
            <a:ext cx="7205663" cy="757238"/>
          </a:xfrm>
        </p:spPr>
        <p:txBody>
          <a:bodyPr/>
          <a:lstStyle>
            <a:lvl1pPr>
              <a:buNone/>
              <a:defRPr sz="2600" b="1" i="0" baseline="0">
                <a:latin typeface="Zilla Slab" pitchFamily="2" charset="77"/>
                <a:ea typeface="Zilla Slab" pitchFamily="2" charset="77"/>
              </a:defRPr>
            </a:lvl1pPr>
          </a:lstStyle>
          <a:p>
            <a:pPr lvl="0"/>
            <a:r>
              <a:rPr lang="nl-NL" dirty="0"/>
              <a:t>[figuur </a:t>
            </a:r>
            <a:r>
              <a:rPr lang="nl-NL" dirty="0" err="1"/>
              <a:t>x.x</a:t>
            </a:r>
            <a:r>
              <a:rPr lang="nl-NL" dirty="0"/>
              <a:t>]</a:t>
            </a:r>
          </a:p>
          <a:p>
            <a:pPr lvl="0"/>
            <a:endParaRPr lang="nl-NL" dirty="0"/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EF6393CF-A865-C142-A6D5-19EEB7BEEB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582" y="1809104"/>
            <a:ext cx="3163950" cy="4392613"/>
          </a:xfrm>
        </p:spPr>
        <p:txBody>
          <a:bodyPr/>
          <a:lstStyle>
            <a:lvl1pPr>
              <a:buSzPct val="125000"/>
              <a:buFont typeface="Systeemlettertype"/>
              <a:buChar char="+"/>
              <a:defRPr/>
            </a:lvl1pPr>
          </a:lstStyle>
          <a:p>
            <a:pPr lvl="0"/>
            <a:r>
              <a:rPr lang="nl-NL" dirty="0"/>
              <a:t>[Tekst]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9" name="Tijdelijke aanduiding voor afbeelding 12">
            <a:extLst>
              <a:ext uri="{FF2B5EF4-FFF2-40B4-BE49-F238E27FC236}">
                <a16:creationId xmlns:a16="http://schemas.microsoft.com/office/drawing/2014/main" id="{3A02D2DF-3AA8-0746-8F97-ACCFA98439B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3200" y="1628800"/>
            <a:ext cx="7923600" cy="4572917"/>
          </a:xfrm>
        </p:spPr>
        <p:txBody>
          <a:bodyPr/>
          <a:lstStyle>
            <a:lvl1pPr>
              <a:buNone/>
              <a:defRPr/>
            </a:lvl1pPr>
          </a:lstStyle>
          <a:p>
            <a:endParaRPr lang="nl-NL" dirty="0"/>
          </a:p>
        </p:txBody>
      </p:sp>
      <p:sp>
        <p:nvSpPr>
          <p:cNvPr id="10" name="Rechthoek">
            <a:extLst>
              <a:ext uri="{FF2B5EF4-FFF2-40B4-BE49-F238E27FC236}">
                <a16:creationId xmlns:a16="http://schemas.microsoft.com/office/drawing/2014/main" id="{31ADAF2C-643A-874C-84CC-5B5AA950DE9C}"/>
              </a:ext>
            </a:extLst>
          </p:cNvPr>
          <p:cNvSpPr/>
          <p:nvPr userDrawn="1"/>
        </p:nvSpPr>
        <p:spPr>
          <a:xfrm>
            <a:off x="0" y="1"/>
            <a:ext cx="3890203" cy="1125538"/>
          </a:xfrm>
          <a:prstGeom prst="rect">
            <a:avLst/>
          </a:prstGeom>
          <a:solidFill>
            <a:srgbClr val="E11B2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FCDBD13B-245F-8C4E-A2C3-4CFFA69C3AA0}"/>
              </a:ext>
            </a:extLst>
          </p:cNvPr>
          <p:cNvSpPr/>
          <p:nvPr userDrawn="1"/>
        </p:nvSpPr>
        <p:spPr>
          <a:xfrm>
            <a:off x="3440203" y="670769"/>
            <a:ext cx="900000" cy="900000"/>
          </a:xfrm>
          <a:custGeom>
            <a:avLst/>
            <a:gdLst>
              <a:gd name="connsiteX0" fmla="*/ 894598 w 2073277"/>
              <a:gd name="connsiteY0" fmla="*/ 0 h 2073277"/>
              <a:gd name="connsiteX1" fmla="*/ 1178679 w 2073277"/>
              <a:gd name="connsiteY1" fmla="*/ 0 h 2073277"/>
              <a:gd name="connsiteX2" fmla="*/ 1178679 w 2073277"/>
              <a:gd name="connsiteY2" fmla="*/ 894599 h 2073277"/>
              <a:gd name="connsiteX3" fmla="*/ 2073277 w 2073277"/>
              <a:gd name="connsiteY3" fmla="*/ 894599 h 2073277"/>
              <a:gd name="connsiteX4" fmla="*/ 2073277 w 2073277"/>
              <a:gd name="connsiteY4" fmla="*/ 1178680 h 2073277"/>
              <a:gd name="connsiteX5" fmla="*/ 1178679 w 2073277"/>
              <a:gd name="connsiteY5" fmla="*/ 1178680 h 2073277"/>
              <a:gd name="connsiteX6" fmla="*/ 1178679 w 2073277"/>
              <a:gd name="connsiteY6" fmla="*/ 2073277 h 2073277"/>
              <a:gd name="connsiteX7" fmla="*/ 894598 w 2073277"/>
              <a:gd name="connsiteY7" fmla="*/ 2073277 h 2073277"/>
              <a:gd name="connsiteX8" fmla="*/ 894598 w 2073277"/>
              <a:gd name="connsiteY8" fmla="*/ 1178680 h 2073277"/>
              <a:gd name="connsiteX9" fmla="*/ 0 w 2073277"/>
              <a:gd name="connsiteY9" fmla="*/ 1178680 h 2073277"/>
              <a:gd name="connsiteX10" fmla="*/ 0 w 2073277"/>
              <a:gd name="connsiteY10" fmla="*/ 894599 h 2073277"/>
              <a:gd name="connsiteX11" fmla="*/ 894598 w 2073277"/>
              <a:gd name="connsiteY11" fmla="*/ 894599 h 207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73277" h="2073277">
                <a:moveTo>
                  <a:pt x="894598" y="0"/>
                </a:moveTo>
                <a:lnTo>
                  <a:pt x="1178679" y="0"/>
                </a:lnTo>
                <a:lnTo>
                  <a:pt x="1178679" y="894599"/>
                </a:lnTo>
                <a:lnTo>
                  <a:pt x="2073277" y="894599"/>
                </a:lnTo>
                <a:lnTo>
                  <a:pt x="2073277" y="1178680"/>
                </a:lnTo>
                <a:lnTo>
                  <a:pt x="1178679" y="1178680"/>
                </a:lnTo>
                <a:lnTo>
                  <a:pt x="1178679" y="2073277"/>
                </a:lnTo>
                <a:lnTo>
                  <a:pt x="894598" y="2073277"/>
                </a:lnTo>
                <a:lnTo>
                  <a:pt x="894598" y="1178680"/>
                </a:lnTo>
                <a:lnTo>
                  <a:pt x="0" y="1178680"/>
                </a:lnTo>
                <a:lnTo>
                  <a:pt x="0" y="894599"/>
                </a:lnTo>
                <a:lnTo>
                  <a:pt x="894598" y="894599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BBC104-5AD3-AD44-93A3-D7E5C5C161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582" y="327469"/>
            <a:ext cx="1800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3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(breed) links,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7664736" y="1977239"/>
            <a:ext cx="4055472" cy="417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6" name="Tijdelijke aanduiding voor afbeelding 5"/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1052322" y="2080248"/>
            <a:ext cx="6431163" cy="4296000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2" name="Tijdelijke aanduiding voor datum 1"/>
          <p:cNvSpPr>
            <a:spLocks noGrp="1" noSelect="1"/>
          </p:cNvSpPr>
          <p:nvPr>
            <p:ph type="dt" sz="half" idx="11"/>
          </p:nvPr>
        </p:nvSpPr>
        <p:spPr bwMode="gray"/>
        <p:txBody>
          <a:bodyPr/>
          <a:lstStyle/>
          <a:p>
            <a:fld id="{B679D125-3793-4A0F-806C-0D72838CA51F}" type="datetime1">
              <a:rPr lang="nl-NL" smtClean="0"/>
              <a:t>14-9-2023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 noSelect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 noSelect="1"/>
          </p:cNvSpPr>
          <p:nvPr>
            <p:ph type="sldNum" sz="quarter" idx="13"/>
          </p:nvPr>
        </p:nvSpPr>
        <p:spPr bwMode="gray"/>
        <p:txBody>
          <a:bodyPr/>
          <a:lstStyle/>
          <a:p>
            <a:pPr algn="l"/>
            <a:r>
              <a:rPr lang="nl-NL" dirty="0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grpSp>
        <p:nvGrpSpPr>
          <p:cNvPr id="8" name="Group 4"/>
          <p:cNvGrpSpPr>
            <a:grpSpLocks noSelect="1" noChangeAspect="1"/>
          </p:cNvGrpSpPr>
          <p:nvPr userDrawn="1"/>
        </p:nvGrpSpPr>
        <p:grpSpPr bwMode="auto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9" name="Freeform 5"/>
            <p:cNvSpPr>
              <a:spLocks noSelect="1"/>
            </p:cNvSpPr>
            <p:nvPr userDrawn="1"/>
          </p:nvSpPr>
          <p:spPr bwMode="auto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Freeform 6"/>
            <p:cNvSpPr>
              <a:spLocks noSelect="1"/>
            </p:cNvSpPr>
            <p:nvPr userDrawn="1"/>
          </p:nvSpPr>
          <p:spPr bwMode="auto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852335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(hoog) links,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5826634" y="2053441"/>
            <a:ext cx="5869280" cy="446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6" name="Tijdelijke aanduiding voor afbeelding 5"/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1068542" y="0"/>
            <a:ext cx="4583403" cy="6858000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2" name="Tijdelijke aanduiding voor datum 1"/>
          <p:cNvSpPr>
            <a:spLocks noGrp="1" noSelect="1"/>
          </p:cNvSpPr>
          <p:nvPr>
            <p:ph type="dt" sz="half" idx="11"/>
          </p:nvPr>
        </p:nvSpPr>
        <p:spPr bwMode="gray"/>
        <p:txBody>
          <a:bodyPr/>
          <a:lstStyle/>
          <a:p>
            <a:fld id="{F900D2DF-45AC-4873-8C73-E5F4C570E364}" type="datetime1">
              <a:rPr lang="nl-NL" smtClean="0"/>
              <a:t>14-9-2023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 noSelect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 noSelect="1"/>
          </p:cNvSpPr>
          <p:nvPr>
            <p:ph type="sldNum" sz="quarter" idx="13"/>
          </p:nvPr>
        </p:nvSpPr>
        <p:spPr bwMode="gray"/>
        <p:txBody>
          <a:bodyPr/>
          <a:lstStyle/>
          <a:p>
            <a:pPr algn="l"/>
            <a:r>
              <a:rPr lang="nl-NL" dirty="0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9193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/>
          <p:cNvSpPr>
            <a:spLocks noGrp="1" noSelect="1"/>
          </p:cNvSpPr>
          <p:nvPr>
            <p:ph sz="quarter" idx="13" hasCustomPrompt="1"/>
          </p:nvPr>
        </p:nvSpPr>
        <p:spPr bwMode="gray">
          <a:xfrm>
            <a:off x="1052325" y="3366000"/>
            <a:ext cx="5183325" cy="2786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11" name="Tijdelijke aanduiding voor inhoud 10"/>
          <p:cNvSpPr>
            <a:spLocks noGrp="1" noSelect="1"/>
          </p:cNvSpPr>
          <p:nvPr>
            <p:ph sz="quarter" idx="14" hasCustomPrompt="1"/>
          </p:nvPr>
        </p:nvSpPr>
        <p:spPr bwMode="gray">
          <a:xfrm>
            <a:off x="6533945" y="3366000"/>
            <a:ext cx="5183325" cy="2786400"/>
          </a:xfrm>
        </p:spPr>
        <p:txBody>
          <a:bodyPr/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lvl1pPr>
          </a:lstStyle>
          <a:p>
            <a:pPr marL="287971" marR="0" lvl="0" indent="-287971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Char char=""/>
              <a:tabLst/>
              <a:defRPr/>
            </a:pPr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2" name="Tijdelijke aanduiding voor datum 1"/>
          <p:cNvSpPr>
            <a:spLocks noGrp="1" noSelect="1"/>
          </p:cNvSpPr>
          <p:nvPr>
            <p:ph type="dt" sz="half" idx="15"/>
          </p:nvPr>
        </p:nvSpPr>
        <p:spPr bwMode="gray"/>
        <p:txBody>
          <a:bodyPr/>
          <a:lstStyle/>
          <a:p>
            <a:fld id="{05853BB1-AA2C-4458-AEA6-6368DEB3275D}" type="datetime1">
              <a:rPr lang="nl-NL" smtClean="0"/>
              <a:t>14-9-2023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 noSelect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 noSelect="1"/>
          </p:cNvSpPr>
          <p:nvPr>
            <p:ph type="sldNum" sz="quarter" idx="17"/>
          </p:nvPr>
        </p:nvSpPr>
        <p:spPr bwMode="gray"/>
        <p:txBody>
          <a:bodyPr/>
          <a:lstStyle/>
          <a:p>
            <a:pPr algn="l"/>
            <a:r>
              <a:rPr lang="nl-NL" dirty="0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sp>
        <p:nvSpPr>
          <p:cNvPr id="5" name="Titel 4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1052322" y="1916419"/>
            <a:ext cx="10798594" cy="1296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  <p:grpSp>
        <p:nvGrpSpPr>
          <p:cNvPr id="8" name="Group 4"/>
          <p:cNvGrpSpPr>
            <a:grpSpLocks noSelect="1" noChangeAspect="1"/>
          </p:cNvGrpSpPr>
          <p:nvPr userDrawn="1"/>
        </p:nvGrpSpPr>
        <p:grpSpPr bwMode="gray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10" name="Freeform 5"/>
            <p:cNvSpPr>
              <a:spLocks noSelect="1"/>
            </p:cNvSpPr>
            <p:nvPr userDrawn="1"/>
          </p:nvSpPr>
          <p:spPr bwMode="gray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Freeform 6"/>
            <p:cNvSpPr>
              <a:spLocks noSelect="1"/>
            </p:cNvSpPr>
            <p:nvPr userDrawn="1"/>
          </p:nvSpPr>
          <p:spPr bwMode="gray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83754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fld id="{A7C8C107-A6F7-42C8-943E-4FD9BB4C5093}" type="datetime1">
              <a:rPr lang="nl-NL" smtClean="0"/>
              <a:t>14-9-2023</a:t>
            </a:fld>
            <a:endParaRPr lang="nl-NL" dirty="0"/>
          </a:p>
        </p:txBody>
      </p:sp>
      <p:sp>
        <p:nvSpPr>
          <p:cNvPr id="3" name="Footer Placeholder 2"/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nl-NL" dirty="0"/>
              <a:t>Via Invoegen | Koptekst en voettekst kunt u de tekst wijzigen</a:t>
            </a:r>
          </a:p>
        </p:txBody>
      </p:sp>
      <p:sp>
        <p:nvSpPr>
          <p:cNvPr id="4" name="Slide Number Placeholder 3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pPr algn="l"/>
            <a:r>
              <a:rPr lang="nl-NL" dirty="0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sp>
        <p:nvSpPr>
          <p:cNvPr id="13" name="Tijdelijke aanduiding voor afbeelding 12"/>
          <p:cNvSpPr>
            <a:spLocks noGrp="1" noSelect="1"/>
          </p:cNvSpPr>
          <p:nvPr>
            <p:ph type="pic" sz="quarter" idx="13" hasCustomPrompt="1"/>
          </p:nvPr>
        </p:nvSpPr>
        <p:spPr bwMode="gray">
          <a:xfrm>
            <a:off x="0" y="0"/>
            <a:ext cx="12189600" cy="6858000"/>
          </a:xfrm>
          <a:custGeom>
            <a:avLst/>
            <a:gdLst>
              <a:gd name="connsiteX0" fmla="*/ 0 w 11484000"/>
              <a:gd name="connsiteY0" fmla="*/ 0 h 6858000"/>
              <a:gd name="connsiteX1" fmla="*/ 11484000 w 11484000"/>
              <a:gd name="connsiteY1" fmla="*/ 0 h 6858000"/>
              <a:gd name="connsiteX2" fmla="*/ 11484000 w 11484000"/>
              <a:gd name="connsiteY2" fmla="*/ 6858000 h 6858000"/>
              <a:gd name="connsiteX3" fmla="*/ 0 w 1148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84000" h="6858000">
                <a:moveTo>
                  <a:pt x="0" y="0"/>
                </a:moveTo>
                <a:lnTo>
                  <a:pt x="11484000" y="0"/>
                </a:lnTo>
                <a:lnTo>
                  <a:pt x="11484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</p:spTree>
    <p:extLst>
      <p:ext uri="{BB962C8B-B14F-4D97-AF65-F5344CB8AC3E}">
        <p14:creationId xmlns:p14="http://schemas.microsoft.com/office/powerpoint/2010/main" val="4288100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  <p:grpSp>
        <p:nvGrpSpPr>
          <p:cNvPr id="8" name="Group 4"/>
          <p:cNvGrpSpPr>
            <a:grpSpLocks noSelect="1" noChangeAspect="1"/>
          </p:cNvGrpSpPr>
          <p:nvPr userDrawn="1"/>
        </p:nvGrpSpPr>
        <p:grpSpPr bwMode="gray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9" name="Freeform 5"/>
            <p:cNvSpPr>
              <a:spLocks noSelect="1"/>
            </p:cNvSpPr>
            <p:nvPr userDrawn="1"/>
          </p:nvSpPr>
          <p:spPr bwMode="gray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Freeform 6"/>
            <p:cNvSpPr>
              <a:spLocks noSelect="1"/>
            </p:cNvSpPr>
            <p:nvPr userDrawn="1"/>
          </p:nvSpPr>
          <p:spPr bwMode="gray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930287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fld id="{C38362C3-DDA5-43CC-8722-861BE90BAA26}" type="datetime1">
              <a:rPr lang="nl-NL" smtClean="0"/>
              <a:t>14-9-2023</a:t>
            </a:fld>
            <a:endParaRPr lang="nl-NL" dirty="0"/>
          </a:p>
        </p:txBody>
      </p:sp>
      <p:sp>
        <p:nvSpPr>
          <p:cNvPr id="3" name="Footer Placeholder 2"/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4" name="Slide Number Placeholder 3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pPr algn="l"/>
            <a:r>
              <a:rPr lang="nl-NL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0913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Figuur met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fld id="{6BF79426-F050-4566-86A1-BDDE621606B5}" type="datetime1">
              <a:rPr lang="nl-NL" smtClean="0"/>
              <a:t>14-9-2023</a:t>
            </a:fld>
            <a:endParaRPr lang="nl-NL" dirty="0"/>
          </a:p>
        </p:txBody>
      </p:sp>
      <p:sp>
        <p:nvSpPr>
          <p:cNvPr id="3" name="Footer Placeholder 2"/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4" name="Slide Number Placeholder 3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pPr algn="l"/>
            <a:r>
              <a:rPr lang="nl-NL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grpSp>
        <p:nvGrpSpPr>
          <p:cNvPr id="5" name="Group 4"/>
          <p:cNvGrpSpPr>
            <a:grpSpLocks noSelect="1" noChangeAspect="1"/>
          </p:cNvGrpSpPr>
          <p:nvPr userDrawn="1"/>
        </p:nvGrpSpPr>
        <p:grpSpPr bwMode="auto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6" name="Freeform 5"/>
            <p:cNvSpPr>
              <a:spLocks noSelect="1"/>
            </p:cNvSpPr>
            <p:nvPr userDrawn="1"/>
          </p:nvSpPr>
          <p:spPr bwMode="auto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" name="Freeform 6"/>
            <p:cNvSpPr>
              <a:spLocks noSelect="1"/>
            </p:cNvSpPr>
            <p:nvPr userDrawn="1"/>
          </p:nvSpPr>
          <p:spPr bwMode="auto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099675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1972515-70A5-C145-84CB-2B434480C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8385-0AF6-40D8-BD2D-6BEEF66999C8}" type="datetime1">
              <a:rPr lang="nl-NL" smtClean="0"/>
              <a:t>14-9-2023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D1A444C-2AD1-C547-AEB2-708F290C3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DAD9643-28DA-CD47-AC63-365C9E533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sp>
        <p:nvSpPr>
          <p:cNvPr id="6" name="Rechthoek">
            <a:extLst>
              <a:ext uri="{FF2B5EF4-FFF2-40B4-BE49-F238E27FC236}">
                <a16:creationId xmlns:a16="http://schemas.microsoft.com/office/drawing/2014/main" id="{23D73CE4-02FA-E347-A81C-1430CFF1A335}"/>
              </a:ext>
            </a:extLst>
          </p:cNvPr>
          <p:cNvSpPr/>
          <p:nvPr userDrawn="1"/>
        </p:nvSpPr>
        <p:spPr>
          <a:xfrm>
            <a:off x="3890203" y="1"/>
            <a:ext cx="8300210" cy="1125538"/>
          </a:xfrm>
          <a:prstGeom prst="rect">
            <a:avLst/>
          </a:prstGeom>
          <a:solidFill>
            <a:srgbClr val="ECECE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9" name="Tijdelijke aanduiding voor afbeelding 12">
            <a:extLst>
              <a:ext uri="{FF2B5EF4-FFF2-40B4-BE49-F238E27FC236}">
                <a16:creationId xmlns:a16="http://schemas.microsoft.com/office/drawing/2014/main" id="{3A02D2DF-3AA8-0746-8F97-ACCFA98439B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3200" y="327470"/>
            <a:ext cx="7923600" cy="587424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nl-NL" dirty="0"/>
          </a:p>
        </p:txBody>
      </p:sp>
      <p:sp>
        <p:nvSpPr>
          <p:cNvPr id="10" name="Rechthoek">
            <a:extLst>
              <a:ext uri="{FF2B5EF4-FFF2-40B4-BE49-F238E27FC236}">
                <a16:creationId xmlns:a16="http://schemas.microsoft.com/office/drawing/2014/main" id="{31ADAF2C-643A-874C-84CC-5B5AA950DE9C}"/>
              </a:ext>
            </a:extLst>
          </p:cNvPr>
          <p:cNvSpPr/>
          <p:nvPr userDrawn="1"/>
        </p:nvSpPr>
        <p:spPr>
          <a:xfrm>
            <a:off x="0" y="1"/>
            <a:ext cx="3890203" cy="1125538"/>
          </a:xfrm>
          <a:prstGeom prst="rect">
            <a:avLst/>
          </a:prstGeom>
          <a:solidFill>
            <a:srgbClr val="E11B2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11" name="Vrije vorm 10">
            <a:extLst>
              <a:ext uri="{FF2B5EF4-FFF2-40B4-BE49-F238E27FC236}">
                <a16:creationId xmlns:a16="http://schemas.microsoft.com/office/drawing/2014/main" id="{A3B016EC-6368-BE43-925B-87E2BD6703A7}"/>
              </a:ext>
            </a:extLst>
          </p:cNvPr>
          <p:cNvSpPr/>
          <p:nvPr userDrawn="1"/>
        </p:nvSpPr>
        <p:spPr>
          <a:xfrm>
            <a:off x="3440203" y="670769"/>
            <a:ext cx="900000" cy="900000"/>
          </a:xfrm>
          <a:custGeom>
            <a:avLst/>
            <a:gdLst>
              <a:gd name="connsiteX0" fmla="*/ 894598 w 2073277"/>
              <a:gd name="connsiteY0" fmla="*/ 0 h 2073277"/>
              <a:gd name="connsiteX1" fmla="*/ 1178679 w 2073277"/>
              <a:gd name="connsiteY1" fmla="*/ 0 h 2073277"/>
              <a:gd name="connsiteX2" fmla="*/ 1178679 w 2073277"/>
              <a:gd name="connsiteY2" fmla="*/ 894599 h 2073277"/>
              <a:gd name="connsiteX3" fmla="*/ 2073277 w 2073277"/>
              <a:gd name="connsiteY3" fmla="*/ 894599 h 2073277"/>
              <a:gd name="connsiteX4" fmla="*/ 2073277 w 2073277"/>
              <a:gd name="connsiteY4" fmla="*/ 1178680 h 2073277"/>
              <a:gd name="connsiteX5" fmla="*/ 1178679 w 2073277"/>
              <a:gd name="connsiteY5" fmla="*/ 1178680 h 2073277"/>
              <a:gd name="connsiteX6" fmla="*/ 1178679 w 2073277"/>
              <a:gd name="connsiteY6" fmla="*/ 2073277 h 2073277"/>
              <a:gd name="connsiteX7" fmla="*/ 894598 w 2073277"/>
              <a:gd name="connsiteY7" fmla="*/ 2073277 h 2073277"/>
              <a:gd name="connsiteX8" fmla="*/ 894598 w 2073277"/>
              <a:gd name="connsiteY8" fmla="*/ 1178680 h 2073277"/>
              <a:gd name="connsiteX9" fmla="*/ 0 w 2073277"/>
              <a:gd name="connsiteY9" fmla="*/ 1178680 h 2073277"/>
              <a:gd name="connsiteX10" fmla="*/ 0 w 2073277"/>
              <a:gd name="connsiteY10" fmla="*/ 894599 h 2073277"/>
              <a:gd name="connsiteX11" fmla="*/ 894598 w 2073277"/>
              <a:gd name="connsiteY11" fmla="*/ 894599 h 207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73277" h="2073277">
                <a:moveTo>
                  <a:pt x="894598" y="0"/>
                </a:moveTo>
                <a:lnTo>
                  <a:pt x="1178679" y="0"/>
                </a:lnTo>
                <a:lnTo>
                  <a:pt x="1178679" y="894599"/>
                </a:lnTo>
                <a:lnTo>
                  <a:pt x="2073277" y="894599"/>
                </a:lnTo>
                <a:lnTo>
                  <a:pt x="2073277" y="1178680"/>
                </a:lnTo>
                <a:lnTo>
                  <a:pt x="1178679" y="1178680"/>
                </a:lnTo>
                <a:lnTo>
                  <a:pt x="1178679" y="2073277"/>
                </a:lnTo>
                <a:lnTo>
                  <a:pt x="894598" y="2073277"/>
                </a:lnTo>
                <a:lnTo>
                  <a:pt x="894598" y="1178680"/>
                </a:lnTo>
                <a:lnTo>
                  <a:pt x="0" y="1178680"/>
                </a:lnTo>
                <a:lnTo>
                  <a:pt x="0" y="894599"/>
                </a:lnTo>
                <a:lnTo>
                  <a:pt x="894598" y="894599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FF7FF929-C52D-994C-AFC2-F299E6BD33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582" y="1809104"/>
            <a:ext cx="3163952" cy="683792"/>
          </a:xfrm>
        </p:spPr>
        <p:txBody>
          <a:bodyPr/>
          <a:lstStyle>
            <a:lvl1pPr>
              <a:buNone/>
              <a:defRPr sz="2600" b="1" i="0" baseline="0">
                <a:latin typeface="Zilla Slab" pitchFamily="2" charset="77"/>
                <a:ea typeface="Zilla Slab" pitchFamily="2" charset="77"/>
              </a:defRPr>
            </a:lvl1pPr>
          </a:lstStyle>
          <a:p>
            <a:pPr lvl="0"/>
            <a:r>
              <a:rPr lang="nl-NL" dirty="0"/>
              <a:t>[figuur </a:t>
            </a:r>
            <a:r>
              <a:rPr lang="nl-NL" dirty="0" err="1"/>
              <a:t>x.x</a:t>
            </a:r>
            <a:r>
              <a:rPr lang="nl-NL" dirty="0"/>
              <a:t>]</a:t>
            </a:r>
          </a:p>
          <a:p>
            <a:pPr lvl="0"/>
            <a:endParaRPr lang="nl-NL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4E68911-95A2-694A-A868-8F8735E29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582" y="327469"/>
            <a:ext cx="1800000" cy="462162"/>
          </a:xfrm>
          <a:prstGeom prst="rect">
            <a:avLst/>
          </a:prstGeom>
        </p:spPr>
      </p:pic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091640F2-0B44-6E49-A49E-72026FF6F8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582" y="2684042"/>
            <a:ext cx="3163950" cy="3503189"/>
          </a:xfrm>
        </p:spPr>
        <p:txBody>
          <a:bodyPr/>
          <a:lstStyle>
            <a:lvl1pPr>
              <a:buSzPct val="125000"/>
              <a:buFont typeface="Systeemlettertype"/>
              <a:buChar char="+"/>
              <a:defRPr/>
            </a:lvl1pPr>
          </a:lstStyle>
          <a:p>
            <a:pPr lvl="0"/>
            <a:r>
              <a:rPr lang="nl-NL" dirty="0"/>
              <a:t>[Tekst]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631377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1972515-70A5-C145-84CB-2B434480C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8385-0AF6-40D8-BD2D-6BEEF66999C8}" type="datetime1">
              <a:rPr lang="nl-NL" smtClean="0"/>
              <a:t>14-9-2023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D1A444C-2AD1-C547-AEB2-708F290C3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DAD9643-28DA-CD47-AC63-365C9E533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sp>
        <p:nvSpPr>
          <p:cNvPr id="6" name="Rechthoek">
            <a:extLst>
              <a:ext uri="{FF2B5EF4-FFF2-40B4-BE49-F238E27FC236}">
                <a16:creationId xmlns:a16="http://schemas.microsoft.com/office/drawing/2014/main" id="{23D73CE4-02FA-E347-A81C-1430CFF1A335}"/>
              </a:ext>
            </a:extLst>
          </p:cNvPr>
          <p:cNvSpPr/>
          <p:nvPr userDrawn="1"/>
        </p:nvSpPr>
        <p:spPr>
          <a:xfrm>
            <a:off x="2664295" y="1"/>
            <a:ext cx="9526118" cy="1125538"/>
          </a:xfrm>
          <a:prstGeom prst="rect">
            <a:avLst/>
          </a:prstGeom>
          <a:solidFill>
            <a:srgbClr val="ECECE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10" name="Rechthoek">
            <a:extLst>
              <a:ext uri="{FF2B5EF4-FFF2-40B4-BE49-F238E27FC236}">
                <a16:creationId xmlns:a16="http://schemas.microsoft.com/office/drawing/2014/main" id="{31ADAF2C-643A-874C-84CC-5B5AA950DE9C}"/>
              </a:ext>
            </a:extLst>
          </p:cNvPr>
          <p:cNvSpPr/>
          <p:nvPr userDrawn="1"/>
        </p:nvSpPr>
        <p:spPr>
          <a:xfrm>
            <a:off x="0" y="1"/>
            <a:ext cx="2736303" cy="1125538"/>
          </a:xfrm>
          <a:prstGeom prst="rect">
            <a:avLst/>
          </a:prstGeom>
          <a:solidFill>
            <a:srgbClr val="E11B2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FCDBD13B-245F-8C4E-A2C3-4CFFA69C3AA0}"/>
              </a:ext>
            </a:extLst>
          </p:cNvPr>
          <p:cNvSpPr/>
          <p:nvPr userDrawn="1"/>
        </p:nvSpPr>
        <p:spPr>
          <a:xfrm>
            <a:off x="2286303" y="675539"/>
            <a:ext cx="900000" cy="900000"/>
          </a:xfrm>
          <a:custGeom>
            <a:avLst/>
            <a:gdLst>
              <a:gd name="connsiteX0" fmla="*/ 894598 w 2073277"/>
              <a:gd name="connsiteY0" fmla="*/ 0 h 2073277"/>
              <a:gd name="connsiteX1" fmla="*/ 1178679 w 2073277"/>
              <a:gd name="connsiteY1" fmla="*/ 0 h 2073277"/>
              <a:gd name="connsiteX2" fmla="*/ 1178679 w 2073277"/>
              <a:gd name="connsiteY2" fmla="*/ 894599 h 2073277"/>
              <a:gd name="connsiteX3" fmla="*/ 2073277 w 2073277"/>
              <a:gd name="connsiteY3" fmla="*/ 894599 h 2073277"/>
              <a:gd name="connsiteX4" fmla="*/ 2073277 w 2073277"/>
              <a:gd name="connsiteY4" fmla="*/ 1178680 h 2073277"/>
              <a:gd name="connsiteX5" fmla="*/ 1178679 w 2073277"/>
              <a:gd name="connsiteY5" fmla="*/ 1178680 h 2073277"/>
              <a:gd name="connsiteX6" fmla="*/ 1178679 w 2073277"/>
              <a:gd name="connsiteY6" fmla="*/ 2073277 h 2073277"/>
              <a:gd name="connsiteX7" fmla="*/ 894598 w 2073277"/>
              <a:gd name="connsiteY7" fmla="*/ 2073277 h 2073277"/>
              <a:gd name="connsiteX8" fmla="*/ 894598 w 2073277"/>
              <a:gd name="connsiteY8" fmla="*/ 1178680 h 2073277"/>
              <a:gd name="connsiteX9" fmla="*/ 0 w 2073277"/>
              <a:gd name="connsiteY9" fmla="*/ 1178680 h 2073277"/>
              <a:gd name="connsiteX10" fmla="*/ 0 w 2073277"/>
              <a:gd name="connsiteY10" fmla="*/ 894599 h 2073277"/>
              <a:gd name="connsiteX11" fmla="*/ 894598 w 2073277"/>
              <a:gd name="connsiteY11" fmla="*/ 894599 h 207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73277" h="2073277">
                <a:moveTo>
                  <a:pt x="894598" y="0"/>
                </a:moveTo>
                <a:lnTo>
                  <a:pt x="1178679" y="0"/>
                </a:lnTo>
                <a:lnTo>
                  <a:pt x="1178679" y="894599"/>
                </a:lnTo>
                <a:lnTo>
                  <a:pt x="2073277" y="894599"/>
                </a:lnTo>
                <a:lnTo>
                  <a:pt x="2073277" y="1178680"/>
                </a:lnTo>
                <a:lnTo>
                  <a:pt x="1178679" y="1178680"/>
                </a:lnTo>
                <a:lnTo>
                  <a:pt x="1178679" y="2073277"/>
                </a:lnTo>
                <a:lnTo>
                  <a:pt x="894598" y="2073277"/>
                </a:lnTo>
                <a:lnTo>
                  <a:pt x="894598" y="1178680"/>
                </a:lnTo>
                <a:lnTo>
                  <a:pt x="0" y="1178680"/>
                </a:lnTo>
                <a:lnTo>
                  <a:pt x="0" y="894599"/>
                </a:lnTo>
                <a:lnTo>
                  <a:pt x="894598" y="894599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" name="Tijdelijke aanduiding voor tekst 10">
            <a:extLst>
              <a:ext uri="{FF2B5EF4-FFF2-40B4-BE49-F238E27FC236}">
                <a16:creationId xmlns:a16="http://schemas.microsoft.com/office/drawing/2014/main" id="{3C1FFCE8-AC27-084B-ABAB-1176C4B381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8902" y="1809104"/>
            <a:ext cx="8358128" cy="4087469"/>
          </a:xfrm>
        </p:spPr>
        <p:txBody>
          <a:bodyPr/>
          <a:lstStyle>
            <a:lvl2pPr>
              <a:lnSpc>
                <a:spcPts val="2400"/>
              </a:lnSpc>
              <a:defRPr/>
            </a:lvl2pPr>
          </a:lstStyle>
          <a:p>
            <a:pPr lvl="0"/>
            <a:r>
              <a:rPr lang="nl-NL" dirty="0"/>
              <a:t>[Tekst]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C701A269-F154-3842-BBC0-352D3EF2C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902" y="223490"/>
            <a:ext cx="8358437" cy="757238"/>
          </a:xfrm>
        </p:spPr>
        <p:txBody>
          <a:bodyPr/>
          <a:lstStyle>
            <a:lvl1pPr>
              <a:buNone/>
              <a:defRPr sz="2400" b="1" i="0" baseline="0">
                <a:latin typeface="Zilla Slab" pitchFamily="2" charset="77"/>
                <a:ea typeface="Zilla Slab" pitchFamily="2" charset="77"/>
              </a:defRPr>
            </a:lvl1pPr>
          </a:lstStyle>
          <a:p>
            <a:pPr lvl="0"/>
            <a:r>
              <a:rPr lang="nl-NL" dirty="0"/>
              <a:t>[Titel]</a:t>
            </a:r>
          </a:p>
          <a:p>
            <a:pPr lvl="0"/>
            <a:endParaRPr lang="nl-NL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E7A67AD0-8F95-2B42-8088-06EDA68A46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582" y="327469"/>
            <a:ext cx="1800000" cy="462162"/>
          </a:xfrm>
          <a:prstGeom prst="rect">
            <a:avLst/>
          </a:prstGeom>
        </p:spPr>
      </p:pic>
      <p:sp>
        <p:nvSpPr>
          <p:cNvPr id="11" name="Rechthoek">
            <a:extLst>
              <a:ext uri="{FF2B5EF4-FFF2-40B4-BE49-F238E27FC236}">
                <a16:creationId xmlns:a16="http://schemas.microsoft.com/office/drawing/2014/main" id="{109E9334-AF72-FA4C-96F5-00C41FE05D18}"/>
              </a:ext>
            </a:extLst>
          </p:cNvPr>
          <p:cNvSpPr/>
          <p:nvPr userDrawn="1"/>
        </p:nvSpPr>
        <p:spPr>
          <a:xfrm>
            <a:off x="-89346" y="6597352"/>
            <a:ext cx="2736000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207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ijs"/>
          <p:cNvSpPr>
            <a:spLocks noSelect="1"/>
          </p:cNvSpPr>
          <p:nvPr userDrawn="1"/>
        </p:nvSpPr>
        <p:spPr>
          <a:xfrm>
            <a:off x="694800" y="0"/>
            <a:ext cx="1148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0" name="Group 4"/>
          <p:cNvGrpSpPr>
            <a:grpSpLocks noSelect="1" noChangeAspect="1"/>
          </p:cNvGrpSpPr>
          <p:nvPr userDrawn="1"/>
        </p:nvGrpSpPr>
        <p:grpSpPr bwMode="gray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11" name="Freeform 5"/>
            <p:cNvSpPr>
              <a:spLocks noSelect="1"/>
            </p:cNvSpPr>
            <p:nvPr userDrawn="1"/>
          </p:nvSpPr>
          <p:spPr bwMode="gray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rgbClr val="EC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Freeform 6"/>
            <p:cNvSpPr>
              <a:spLocks noSelect="1"/>
            </p:cNvSpPr>
            <p:nvPr userDrawn="1"/>
          </p:nvSpPr>
          <p:spPr bwMode="gray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87" name="Tijdelijke aanduiding voor afbeelding 86"/>
          <p:cNvSpPr>
            <a:spLocks noGrp="1" noSelect="1"/>
          </p:cNvSpPr>
          <p:nvPr>
            <p:ph type="pic" sz="quarter" idx="12" hasCustomPrompt="1"/>
          </p:nvPr>
        </p:nvSpPr>
        <p:spPr bwMode="gray">
          <a:xfrm>
            <a:off x="694804" y="2"/>
            <a:ext cx="11483996" cy="6857998"/>
          </a:xfrm>
          <a:custGeom>
            <a:avLst/>
            <a:gdLst>
              <a:gd name="connsiteX0" fmla="*/ 1307630 w 11483996"/>
              <a:gd name="connsiteY0" fmla="*/ 876788 h 6857998"/>
              <a:gd name="connsiteX1" fmla="*/ 1316212 w 11483996"/>
              <a:gd name="connsiteY1" fmla="*/ 876788 h 6857998"/>
              <a:gd name="connsiteX2" fmla="*/ 1316212 w 11483996"/>
              <a:gd name="connsiteY2" fmla="*/ 885838 h 6857998"/>
              <a:gd name="connsiteX3" fmla="*/ 1274901 w 11483996"/>
              <a:gd name="connsiteY3" fmla="*/ 922826 h 6857998"/>
              <a:gd name="connsiteX4" fmla="*/ 1246363 w 11483996"/>
              <a:gd name="connsiteY4" fmla="*/ 901578 h 6857998"/>
              <a:gd name="connsiteX5" fmla="*/ 1307630 w 11483996"/>
              <a:gd name="connsiteY5" fmla="*/ 876788 h 6857998"/>
              <a:gd name="connsiteX6" fmla="*/ 2592117 w 11483996"/>
              <a:gd name="connsiteY6" fmla="*/ 876788 h 6857998"/>
              <a:gd name="connsiteX7" fmla="*/ 2600499 w 11483996"/>
              <a:gd name="connsiteY7" fmla="*/ 876788 h 6857998"/>
              <a:gd name="connsiteX8" fmla="*/ 2600499 w 11483996"/>
              <a:gd name="connsiteY8" fmla="*/ 885838 h 6857998"/>
              <a:gd name="connsiteX9" fmla="*/ 2559387 w 11483996"/>
              <a:gd name="connsiteY9" fmla="*/ 922826 h 6857998"/>
              <a:gd name="connsiteX10" fmla="*/ 2530649 w 11483996"/>
              <a:gd name="connsiteY10" fmla="*/ 901578 h 6857998"/>
              <a:gd name="connsiteX11" fmla="*/ 2592117 w 11483996"/>
              <a:gd name="connsiteY11" fmla="*/ 876788 h 6857998"/>
              <a:gd name="connsiteX12" fmla="*/ 2367136 w 11483996"/>
              <a:gd name="connsiteY12" fmla="*/ 819638 h 6857998"/>
              <a:gd name="connsiteX13" fmla="*/ 2414762 w 11483996"/>
              <a:gd name="connsiteY13" fmla="*/ 868057 h 6857998"/>
              <a:gd name="connsiteX14" fmla="*/ 2367136 w 11483996"/>
              <a:gd name="connsiteY14" fmla="*/ 916476 h 6857998"/>
              <a:gd name="connsiteX15" fmla="*/ 2319512 w 11483996"/>
              <a:gd name="connsiteY15" fmla="*/ 868057 h 6857998"/>
              <a:gd name="connsiteX16" fmla="*/ 2367136 w 11483996"/>
              <a:gd name="connsiteY16" fmla="*/ 819638 h 6857998"/>
              <a:gd name="connsiteX17" fmla="*/ 780430 w 11483996"/>
              <a:gd name="connsiteY17" fmla="*/ 819637 h 6857998"/>
              <a:gd name="connsiteX18" fmla="*/ 828849 w 11483996"/>
              <a:gd name="connsiteY18" fmla="*/ 867262 h 6857998"/>
              <a:gd name="connsiteX19" fmla="*/ 780032 w 11483996"/>
              <a:gd name="connsiteY19" fmla="*/ 914887 h 6857998"/>
              <a:gd name="connsiteX20" fmla="*/ 732011 w 11483996"/>
              <a:gd name="connsiteY20" fmla="*/ 867855 h 6857998"/>
              <a:gd name="connsiteX21" fmla="*/ 780430 w 11483996"/>
              <a:gd name="connsiteY21" fmla="*/ 819637 h 6857998"/>
              <a:gd name="connsiteX22" fmla="*/ 1082053 w 11483996"/>
              <a:gd name="connsiteY22" fmla="*/ 819635 h 6857998"/>
              <a:gd name="connsiteX23" fmla="*/ 1130472 w 11483996"/>
              <a:gd name="connsiteY23" fmla="*/ 868054 h 6857998"/>
              <a:gd name="connsiteX24" fmla="*/ 1082053 w 11483996"/>
              <a:gd name="connsiteY24" fmla="*/ 916473 h 6857998"/>
              <a:gd name="connsiteX25" fmla="*/ 1033634 w 11483996"/>
              <a:gd name="connsiteY25" fmla="*/ 868054 h 6857998"/>
              <a:gd name="connsiteX26" fmla="*/ 1082053 w 11483996"/>
              <a:gd name="connsiteY26" fmla="*/ 819635 h 6857998"/>
              <a:gd name="connsiteX27" fmla="*/ 2047557 w 11483996"/>
              <a:gd name="connsiteY27" fmla="*/ 813288 h 6857998"/>
              <a:gd name="connsiteX28" fmla="*/ 2089326 w 11483996"/>
              <a:gd name="connsiteY28" fmla="*/ 851388 h 6857998"/>
              <a:gd name="connsiteX29" fmla="*/ 2005188 w 11483996"/>
              <a:gd name="connsiteY29" fmla="*/ 851388 h 6857998"/>
              <a:gd name="connsiteX30" fmla="*/ 2047557 w 11483996"/>
              <a:gd name="connsiteY30" fmla="*/ 813288 h 6857998"/>
              <a:gd name="connsiteX31" fmla="*/ 579905 w 11483996"/>
              <a:gd name="connsiteY31" fmla="*/ 813287 h 6857998"/>
              <a:gd name="connsiteX32" fmla="*/ 620886 w 11483996"/>
              <a:gd name="connsiteY32" fmla="*/ 851387 h 6857998"/>
              <a:gd name="connsiteX33" fmla="*/ 538336 w 11483996"/>
              <a:gd name="connsiteY33" fmla="*/ 851387 h 6857998"/>
              <a:gd name="connsiteX34" fmla="*/ 579905 w 11483996"/>
              <a:gd name="connsiteY34" fmla="*/ 813287 h 6857998"/>
              <a:gd name="connsiteX35" fmla="*/ 914573 w 11483996"/>
              <a:gd name="connsiteY35" fmla="*/ 786299 h 6857998"/>
              <a:gd name="connsiteX36" fmla="*/ 914573 w 11483996"/>
              <a:gd name="connsiteY36" fmla="*/ 949812 h 6857998"/>
              <a:gd name="connsiteX37" fmla="*/ 954260 w 11483996"/>
              <a:gd name="connsiteY37" fmla="*/ 949812 h 6857998"/>
              <a:gd name="connsiteX38" fmla="*/ 954260 w 11483996"/>
              <a:gd name="connsiteY38" fmla="*/ 786299 h 6857998"/>
              <a:gd name="connsiteX39" fmla="*/ 1750185 w 11483996"/>
              <a:gd name="connsiteY39" fmla="*/ 783125 h 6857998"/>
              <a:gd name="connsiteX40" fmla="*/ 1684895 w 11483996"/>
              <a:gd name="connsiteY40" fmla="*/ 835209 h 6857998"/>
              <a:gd name="connsiteX41" fmla="*/ 1772543 w 11483996"/>
              <a:gd name="connsiteY41" fmla="*/ 904061 h 6857998"/>
              <a:gd name="connsiteX42" fmla="*/ 1745436 w 11483996"/>
              <a:gd name="connsiteY42" fmla="*/ 922606 h 6857998"/>
              <a:gd name="connsiteX43" fmla="*/ 1706856 w 11483996"/>
              <a:gd name="connsiteY43" fmla="*/ 902680 h 6857998"/>
              <a:gd name="connsiteX44" fmla="*/ 1679750 w 11483996"/>
              <a:gd name="connsiteY44" fmla="*/ 927933 h 6857998"/>
              <a:gd name="connsiteX45" fmla="*/ 1743063 w 11483996"/>
              <a:gd name="connsiteY45" fmla="*/ 952988 h 6857998"/>
              <a:gd name="connsiteX46" fmla="*/ 1813102 w 11483996"/>
              <a:gd name="connsiteY46" fmla="*/ 901102 h 6857998"/>
              <a:gd name="connsiteX47" fmla="*/ 1725454 w 11483996"/>
              <a:gd name="connsiteY47" fmla="*/ 832644 h 6857998"/>
              <a:gd name="connsiteX48" fmla="*/ 1749196 w 11483996"/>
              <a:gd name="connsiteY48" fmla="*/ 815480 h 6857998"/>
              <a:gd name="connsiteX49" fmla="*/ 1780852 w 11483996"/>
              <a:gd name="connsiteY49" fmla="*/ 831855 h 6857998"/>
              <a:gd name="connsiteX50" fmla="*/ 1807956 w 11483996"/>
              <a:gd name="connsiteY50" fmla="*/ 807589 h 6857998"/>
              <a:gd name="connsiteX51" fmla="*/ 1750185 w 11483996"/>
              <a:gd name="connsiteY51" fmla="*/ 783125 h 6857998"/>
              <a:gd name="connsiteX52" fmla="*/ 1286248 w 11483996"/>
              <a:gd name="connsiteY52" fmla="*/ 783125 h 6857998"/>
              <a:gd name="connsiteX53" fmla="*/ 1217191 w 11483996"/>
              <a:gd name="connsiteY53" fmla="*/ 808969 h 6857998"/>
              <a:gd name="connsiteX54" fmla="*/ 1238425 w 11483996"/>
              <a:gd name="connsiteY54" fmla="*/ 830276 h 6857998"/>
              <a:gd name="connsiteX55" fmla="*/ 1281882 w 11483996"/>
              <a:gd name="connsiteY55" fmla="*/ 813310 h 6857998"/>
              <a:gd name="connsiteX56" fmla="*/ 1319188 w 11483996"/>
              <a:gd name="connsiteY56" fmla="*/ 843692 h 6857998"/>
              <a:gd name="connsiteX57" fmla="*/ 1319188 w 11483996"/>
              <a:gd name="connsiteY57" fmla="*/ 848032 h 6857998"/>
              <a:gd name="connsiteX58" fmla="*/ 1309068 w 11483996"/>
              <a:gd name="connsiteY58" fmla="*/ 848032 h 6857998"/>
              <a:gd name="connsiteX59" fmla="*/ 1206675 w 11483996"/>
              <a:gd name="connsiteY59" fmla="*/ 904456 h 6857998"/>
              <a:gd name="connsiteX60" fmla="*/ 1266007 w 11483996"/>
              <a:gd name="connsiteY60" fmla="*/ 952988 h 6857998"/>
              <a:gd name="connsiteX61" fmla="*/ 1318196 w 11483996"/>
              <a:gd name="connsiteY61" fmla="*/ 926749 h 6857998"/>
              <a:gd name="connsiteX62" fmla="*/ 1319188 w 11483996"/>
              <a:gd name="connsiteY62" fmla="*/ 926749 h 6857998"/>
              <a:gd name="connsiteX63" fmla="*/ 1319188 w 11483996"/>
              <a:gd name="connsiteY63" fmla="*/ 948845 h 6857998"/>
              <a:gd name="connsiteX64" fmla="*/ 1355899 w 11483996"/>
              <a:gd name="connsiteY64" fmla="*/ 948845 h 6857998"/>
              <a:gd name="connsiteX65" fmla="*/ 1355899 w 11483996"/>
              <a:gd name="connsiteY65" fmla="*/ 855923 h 6857998"/>
              <a:gd name="connsiteX66" fmla="*/ 1286248 w 11483996"/>
              <a:gd name="connsiteY66" fmla="*/ 783125 h 6857998"/>
              <a:gd name="connsiteX67" fmla="*/ 1486343 w 11483996"/>
              <a:gd name="connsiteY67" fmla="*/ 783125 h 6857998"/>
              <a:gd name="connsiteX68" fmla="*/ 1436495 w 11483996"/>
              <a:gd name="connsiteY68" fmla="*/ 812494 h 6857998"/>
              <a:gd name="connsiteX69" fmla="*/ 1435703 w 11483996"/>
              <a:gd name="connsiteY69" fmla="*/ 812494 h 6857998"/>
              <a:gd name="connsiteX70" fmla="*/ 1435703 w 11483996"/>
              <a:gd name="connsiteY70" fmla="*/ 787094 h 6857998"/>
              <a:gd name="connsiteX71" fmla="*/ 1397174 w 11483996"/>
              <a:gd name="connsiteY71" fmla="*/ 787094 h 6857998"/>
              <a:gd name="connsiteX72" fmla="*/ 1397174 w 11483996"/>
              <a:gd name="connsiteY72" fmla="*/ 949813 h 6857998"/>
              <a:gd name="connsiteX73" fmla="*/ 1437885 w 11483996"/>
              <a:gd name="connsiteY73" fmla="*/ 949813 h 6857998"/>
              <a:gd name="connsiteX74" fmla="*/ 1437885 w 11483996"/>
              <a:gd name="connsiteY74" fmla="*/ 861111 h 6857998"/>
              <a:gd name="connsiteX75" fmla="*/ 1475222 w 11483996"/>
              <a:gd name="connsiteY75" fmla="*/ 819638 h 6857998"/>
              <a:gd name="connsiteX76" fmla="*/ 1503025 w 11483996"/>
              <a:gd name="connsiteY76" fmla="*/ 852975 h 6857998"/>
              <a:gd name="connsiteX77" fmla="*/ 1503025 w 11483996"/>
              <a:gd name="connsiteY77" fmla="*/ 949813 h 6857998"/>
              <a:gd name="connsiteX78" fmla="*/ 1543737 w 11483996"/>
              <a:gd name="connsiteY78" fmla="*/ 949813 h 6857998"/>
              <a:gd name="connsiteX79" fmla="*/ 1543737 w 11483996"/>
              <a:gd name="connsiteY79" fmla="*/ 861706 h 6857998"/>
              <a:gd name="connsiteX80" fmla="*/ 1578689 w 11483996"/>
              <a:gd name="connsiteY80" fmla="*/ 819638 h 6857998"/>
              <a:gd name="connsiteX81" fmla="*/ 1608877 w 11483996"/>
              <a:gd name="connsiteY81" fmla="*/ 857738 h 6857998"/>
              <a:gd name="connsiteX82" fmla="*/ 1608877 w 11483996"/>
              <a:gd name="connsiteY82" fmla="*/ 949813 h 6857998"/>
              <a:gd name="connsiteX83" fmla="*/ 1649588 w 11483996"/>
              <a:gd name="connsiteY83" fmla="*/ 949813 h 6857998"/>
              <a:gd name="connsiteX84" fmla="*/ 1649588 w 11483996"/>
              <a:gd name="connsiteY84" fmla="*/ 852975 h 6857998"/>
              <a:gd name="connsiteX85" fmla="*/ 1590804 w 11483996"/>
              <a:gd name="connsiteY85" fmla="*/ 783125 h 6857998"/>
              <a:gd name="connsiteX86" fmla="*/ 1537183 w 11483996"/>
              <a:gd name="connsiteY86" fmla="*/ 813288 h 6857998"/>
              <a:gd name="connsiteX87" fmla="*/ 1486343 w 11483996"/>
              <a:gd name="connsiteY87" fmla="*/ 783125 h 6857998"/>
              <a:gd name="connsiteX88" fmla="*/ 2052522 w 11483996"/>
              <a:gd name="connsiteY88" fmla="*/ 783125 h 6857998"/>
              <a:gd name="connsiteX89" fmla="*/ 1963912 w 11483996"/>
              <a:gd name="connsiteY89" fmla="*/ 867958 h 6857998"/>
              <a:gd name="connsiteX90" fmla="*/ 2052522 w 11483996"/>
              <a:gd name="connsiteY90" fmla="*/ 952988 h 6857998"/>
              <a:gd name="connsiteX91" fmla="*/ 2121462 w 11483996"/>
              <a:gd name="connsiteY91" fmla="*/ 920633 h 6857998"/>
              <a:gd name="connsiteX92" fmla="*/ 2092258 w 11483996"/>
              <a:gd name="connsiteY92" fmla="*/ 898734 h 6857998"/>
              <a:gd name="connsiteX93" fmla="*/ 2048548 w 11483996"/>
              <a:gd name="connsiteY93" fmla="*/ 920633 h 6857998"/>
              <a:gd name="connsiteX94" fmla="*/ 2004641 w 11483996"/>
              <a:gd name="connsiteY94" fmla="*/ 882162 h 6857998"/>
              <a:gd name="connsiteX95" fmla="*/ 2129011 w 11483996"/>
              <a:gd name="connsiteY95" fmla="*/ 882162 h 6857998"/>
              <a:gd name="connsiteX96" fmla="*/ 2129011 w 11483996"/>
              <a:gd name="connsiteY96" fmla="*/ 871114 h 6857998"/>
              <a:gd name="connsiteX97" fmla="*/ 2052522 w 11483996"/>
              <a:gd name="connsiteY97" fmla="*/ 783125 h 6857998"/>
              <a:gd name="connsiteX98" fmla="*/ 2569146 w 11483996"/>
              <a:gd name="connsiteY98" fmla="*/ 783125 h 6857998"/>
              <a:gd name="connsiteX99" fmla="*/ 2499891 w 11483996"/>
              <a:gd name="connsiteY99" fmla="*/ 808969 h 6857998"/>
              <a:gd name="connsiteX100" fmla="*/ 2521323 w 11483996"/>
              <a:gd name="connsiteY100" fmla="*/ 830276 h 6857998"/>
              <a:gd name="connsiteX101" fmla="*/ 2564582 w 11483996"/>
              <a:gd name="connsiteY101" fmla="*/ 813310 h 6857998"/>
              <a:gd name="connsiteX102" fmla="*/ 2601888 w 11483996"/>
              <a:gd name="connsiteY102" fmla="*/ 843692 h 6857998"/>
              <a:gd name="connsiteX103" fmla="*/ 2601888 w 11483996"/>
              <a:gd name="connsiteY103" fmla="*/ 848032 h 6857998"/>
              <a:gd name="connsiteX104" fmla="*/ 2591768 w 11483996"/>
              <a:gd name="connsiteY104" fmla="*/ 848032 h 6857998"/>
              <a:gd name="connsiteX105" fmla="*/ 2489374 w 11483996"/>
              <a:gd name="connsiteY105" fmla="*/ 904456 h 6857998"/>
              <a:gd name="connsiteX106" fmla="*/ 2548707 w 11483996"/>
              <a:gd name="connsiteY106" fmla="*/ 952988 h 6857998"/>
              <a:gd name="connsiteX107" fmla="*/ 2600896 w 11483996"/>
              <a:gd name="connsiteY107" fmla="*/ 926749 h 6857998"/>
              <a:gd name="connsiteX108" fmla="*/ 2601888 w 11483996"/>
              <a:gd name="connsiteY108" fmla="*/ 926749 h 6857998"/>
              <a:gd name="connsiteX109" fmla="*/ 2601888 w 11483996"/>
              <a:gd name="connsiteY109" fmla="*/ 948845 h 6857998"/>
              <a:gd name="connsiteX110" fmla="*/ 2638599 w 11483996"/>
              <a:gd name="connsiteY110" fmla="*/ 948845 h 6857998"/>
              <a:gd name="connsiteX111" fmla="*/ 2638599 w 11483996"/>
              <a:gd name="connsiteY111" fmla="*/ 855923 h 6857998"/>
              <a:gd name="connsiteX112" fmla="*/ 2569146 w 11483996"/>
              <a:gd name="connsiteY112" fmla="*/ 783125 h 6857998"/>
              <a:gd name="connsiteX113" fmla="*/ 2254116 w 11483996"/>
              <a:gd name="connsiteY113" fmla="*/ 783125 h 6857998"/>
              <a:gd name="connsiteX114" fmla="*/ 2205527 w 11483996"/>
              <a:gd name="connsiteY114" fmla="*/ 812890 h 6857998"/>
              <a:gd name="connsiteX115" fmla="*/ 2204928 w 11483996"/>
              <a:gd name="connsiteY115" fmla="*/ 812890 h 6857998"/>
              <a:gd name="connsiteX116" fmla="*/ 2204928 w 11483996"/>
              <a:gd name="connsiteY116" fmla="*/ 787093 h 6857998"/>
              <a:gd name="connsiteX117" fmla="*/ 2163937 w 11483996"/>
              <a:gd name="connsiteY117" fmla="*/ 787093 h 6857998"/>
              <a:gd name="connsiteX118" fmla="*/ 2163937 w 11483996"/>
              <a:gd name="connsiteY118" fmla="*/ 949813 h 6857998"/>
              <a:gd name="connsiteX119" fmla="*/ 2204928 w 11483996"/>
              <a:gd name="connsiteY119" fmla="*/ 949813 h 6857998"/>
              <a:gd name="connsiteX120" fmla="*/ 2204928 w 11483996"/>
              <a:gd name="connsiteY120" fmla="*/ 862698 h 6857998"/>
              <a:gd name="connsiteX121" fmla="*/ 2248917 w 11483996"/>
              <a:gd name="connsiteY121" fmla="*/ 821622 h 6857998"/>
              <a:gd name="connsiteX122" fmla="*/ 2268713 w 11483996"/>
              <a:gd name="connsiteY122" fmla="*/ 824797 h 6857998"/>
              <a:gd name="connsiteX123" fmla="*/ 2268713 w 11483996"/>
              <a:gd name="connsiteY123" fmla="*/ 785307 h 6857998"/>
              <a:gd name="connsiteX124" fmla="*/ 2254116 w 11483996"/>
              <a:gd name="connsiteY124" fmla="*/ 783125 h 6857998"/>
              <a:gd name="connsiteX125" fmla="*/ 2770070 w 11483996"/>
              <a:gd name="connsiteY125" fmla="*/ 783125 h 6857998"/>
              <a:gd name="connsiteX126" fmla="*/ 2720536 w 11483996"/>
              <a:gd name="connsiteY126" fmla="*/ 812493 h 6857998"/>
              <a:gd name="connsiteX127" fmla="*/ 2719944 w 11483996"/>
              <a:gd name="connsiteY127" fmla="*/ 812493 h 6857998"/>
              <a:gd name="connsiteX128" fmla="*/ 2719944 w 11483996"/>
              <a:gd name="connsiteY128" fmla="*/ 787093 h 6857998"/>
              <a:gd name="connsiteX129" fmla="*/ 2681461 w 11483996"/>
              <a:gd name="connsiteY129" fmla="*/ 787093 h 6857998"/>
              <a:gd name="connsiteX130" fmla="*/ 2681461 w 11483996"/>
              <a:gd name="connsiteY130" fmla="*/ 949812 h 6857998"/>
              <a:gd name="connsiteX131" fmla="*/ 2721918 w 11483996"/>
              <a:gd name="connsiteY131" fmla="*/ 949812 h 6857998"/>
              <a:gd name="connsiteX132" fmla="*/ 2721918 w 11483996"/>
              <a:gd name="connsiteY132" fmla="*/ 861111 h 6857998"/>
              <a:gd name="connsiteX133" fmla="*/ 2759018 w 11483996"/>
              <a:gd name="connsiteY133" fmla="*/ 819637 h 6857998"/>
              <a:gd name="connsiteX134" fmla="*/ 2786646 w 11483996"/>
              <a:gd name="connsiteY134" fmla="*/ 852975 h 6857998"/>
              <a:gd name="connsiteX135" fmla="*/ 2786646 w 11483996"/>
              <a:gd name="connsiteY135" fmla="*/ 949812 h 6857998"/>
              <a:gd name="connsiteX136" fmla="*/ 2827102 w 11483996"/>
              <a:gd name="connsiteY136" fmla="*/ 949812 h 6857998"/>
              <a:gd name="connsiteX137" fmla="*/ 2827102 w 11483996"/>
              <a:gd name="connsiteY137" fmla="*/ 861706 h 6857998"/>
              <a:gd name="connsiteX138" fmla="*/ 2861835 w 11483996"/>
              <a:gd name="connsiteY138" fmla="*/ 819637 h 6857998"/>
              <a:gd name="connsiteX139" fmla="*/ 2891831 w 11483996"/>
              <a:gd name="connsiteY139" fmla="*/ 857737 h 6857998"/>
              <a:gd name="connsiteX140" fmla="*/ 2891831 w 11483996"/>
              <a:gd name="connsiteY140" fmla="*/ 949812 h 6857998"/>
              <a:gd name="connsiteX141" fmla="*/ 2932286 w 11483996"/>
              <a:gd name="connsiteY141" fmla="*/ 949812 h 6857998"/>
              <a:gd name="connsiteX142" fmla="*/ 2932286 w 11483996"/>
              <a:gd name="connsiteY142" fmla="*/ 852975 h 6857998"/>
              <a:gd name="connsiteX143" fmla="*/ 2874070 w 11483996"/>
              <a:gd name="connsiteY143" fmla="*/ 783125 h 6857998"/>
              <a:gd name="connsiteX144" fmla="*/ 2820787 w 11483996"/>
              <a:gd name="connsiteY144" fmla="*/ 813287 h 6857998"/>
              <a:gd name="connsiteX145" fmla="*/ 2770070 w 11483996"/>
              <a:gd name="connsiteY145" fmla="*/ 783125 h 6857998"/>
              <a:gd name="connsiteX146" fmla="*/ 585671 w 11483996"/>
              <a:gd name="connsiteY146" fmla="*/ 783124 h 6857998"/>
              <a:gd name="connsiteX147" fmla="*/ 497061 w 11483996"/>
              <a:gd name="connsiteY147" fmla="*/ 867957 h 6857998"/>
              <a:gd name="connsiteX148" fmla="*/ 585671 w 11483996"/>
              <a:gd name="connsiteY148" fmla="*/ 952987 h 6857998"/>
              <a:gd name="connsiteX149" fmla="*/ 654611 w 11483996"/>
              <a:gd name="connsiteY149" fmla="*/ 920632 h 6857998"/>
              <a:gd name="connsiteX150" fmla="*/ 625406 w 11483996"/>
              <a:gd name="connsiteY150" fmla="*/ 898733 h 6857998"/>
              <a:gd name="connsiteX151" fmla="*/ 581697 w 11483996"/>
              <a:gd name="connsiteY151" fmla="*/ 920632 h 6857998"/>
              <a:gd name="connsiteX152" fmla="*/ 537790 w 11483996"/>
              <a:gd name="connsiteY152" fmla="*/ 882161 h 6857998"/>
              <a:gd name="connsiteX153" fmla="*/ 662161 w 11483996"/>
              <a:gd name="connsiteY153" fmla="*/ 882161 h 6857998"/>
              <a:gd name="connsiteX154" fmla="*/ 662161 w 11483996"/>
              <a:gd name="connsiteY154" fmla="*/ 871113 h 6857998"/>
              <a:gd name="connsiteX155" fmla="*/ 585671 w 11483996"/>
              <a:gd name="connsiteY155" fmla="*/ 783124 h 6857998"/>
              <a:gd name="connsiteX156" fmla="*/ 772236 w 11483996"/>
              <a:gd name="connsiteY156" fmla="*/ 783124 h 6857998"/>
              <a:gd name="connsiteX157" fmla="*/ 692323 w 11483996"/>
              <a:gd name="connsiteY157" fmla="*/ 868248 h 6857998"/>
              <a:gd name="connsiteX158" fmla="*/ 773025 w 11483996"/>
              <a:gd name="connsiteY158" fmla="*/ 951589 h 6857998"/>
              <a:gd name="connsiteX159" fmla="*/ 825906 w 11483996"/>
              <a:gd name="connsiteY159" fmla="*/ 927834 h 6857998"/>
              <a:gd name="connsiteX160" fmla="*/ 826498 w 11483996"/>
              <a:gd name="connsiteY160" fmla="*/ 927834 h 6857998"/>
              <a:gd name="connsiteX161" fmla="*/ 826498 w 11483996"/>
              <a:gd name="connsiteY161" fmla="*/ 939712 h 6857998"/>
              <a:gd name="connsiteX162" fmla="*/ 775393 w 11483996"/>
              <a:gd name="connsiteY162" fmla="*/ 994151 h 6857998"/>
              <a:gd name="connsiteX163" fmla="*/ 719553 w 11483996"/>
              <a:gd name="connsiteY163" fmla="*/ 970792 h 6857998"/>
              <a:gd name="connsiteX164" fmla="*/ 695283 w 11483996"/>
              <a:gd name="connsiteY164" fmla="*/ 1004049 h 6857998"/>
              <a:gd name="connsiteX165" fmla="*/ 775591 w 11483996"/>
              <a:gd name="connsiteY165" fmla="*/ 1030774 h 6857998"/>
              <a:gd name="connsiteX166" fmla="*/ 866948 w 11483996"/>
              <a:gd name="connsiteY166" fmla="*/ 934961 h 6857998"/>
              <a:gd name="connsiteX167" fmla="*/ 866948 w 11483996"/>
              <a:gd name="connsiteY167" fmla="*/ 787083 h 6857998"/>
              <a:gd name="connsiteX168" fmla="*/ 828669 w 11483996"/>
              <a:gd name="connsiteY168" fmla="*/ 787083 h 6857998"/>
              <a:gd name="connsiteX169" fmla="*/ 828669 w 11483996"/>
              <a:gd name="connsiteY169" fmla="*/ 811433 h 6857998"/>
              <a:gd name="connsiteX170" fmla="*/ 827879 w 11483996"/>
              <a:gd name="connsiteY170" fmla="*/ 811433 h 6857998"/>
              <a:gd name="connsiteX171" fmla="*/ 772236 w 11483996"/>
              <a:gd name="connsiteY171" fmla="*/ 783124 h 6857998"/>
              <a:gd name="connsiteX172" fmla="*/ 469764 w 11483996"/>
              <a:gd name="connsiteY172" fmla="*/ 783124 h 6857998"/>
              <a:gd name="connsiteX173" fmla="*/ 421176 w 11483996"/>
              <a:gd name="connsiteY173" fmla="*/ 812890 h 6857998"/>
              <a:gd name="connsiteX174" fmla="*/ 420576 w 11483996"/>
              <a:gd name="connsiteY174" fmla="*/ 812890 h 6857998"/>
              <a:gd name="connsiteX175" fmla="*/ 420576 w 11483996"/>
              <a:gd name="connsiteY175" fmla="*/ 787093 h 6857998"/>
              <a:gd name="connsiteX176" fmla="*/ 379586 w 11483996"/>
              <a:gd name="connsiteY176" fmla="*/ 787093 h 6857998"/>
              <a:gd name="connsiteX177" fmla="*/ 379586 w 11483996"/>
              <a:gd name="connsiteY177" fmla="*/ 949812 h 6857998"/>
              <a:gd name="connsiteX178" fmla="*/ 420576 w 11483996"/>
              <a:gd name="connsiteY178" fmla="*/ 949812 h 6857998"/>
              <a:gd name="connsiteX179" fmla="*/ 420576 w 11483996"/>
              <a:gd name="connsiteY179" fmla="*/ 862698 h 6857998"/>
              <a:gd name="connsiteX180" fmla="*/ 464566 w 11483996"/>
              <a:gd name="connsiteY180" fmla="*/ 821621 h 6857998"/>
              <a:gd name="connsiteX181" fmla="*/ 484361 w 11483996"/>
              <a:gd name="connsiteY181" fmla="*/ 824796 h 6857998"/>
              <a:gd name="connsiteX182" fmla="*/ 484361 w 11483996"/>
              <a:gd name="connsiteY182" fmla="*/ 785307 h 6857998"/>
              <a:gd name="connsiteX183" fmla="*/ 469764 w 11483996"/>
              <a:gd name="connsiteY183" fmla="*/ 783124 h 6857998"/>
              <a:gd name="connsiteX184" fmla="*/ 1082053 w 11483996"/>
              <a:gd name="connsiteY184" fmla="*/ 783122 h 6857998"/>
              <a:gd name="connsiteX185" fmla="*/ 993946 w 11483996"/>
              <a:gd name="connsiteY185" fmla="*/ 868054 h 6857998"/>
              <a:gd name="connsiteX186" fmla="*/ 1082053 w 11483996"/>
              <a:gd name="connsiteY186" fmla="*/ 952986 h 6857998"/>
              <a:gd name="connsiteX187" fmla="*/ 1170160 w 11483996"/>
              <a:gd name="connsiteY187" fmla="*/ 868054 h 6857998"/>
              <a:gd name="connsiteX188" fmla="*/ 1082053 w 11483996"/>
              <a:gd name="connsiteY188" fmla="*/ 783122 h 6857998"/>
              <a:gd name="connsiteX189" fmla="*/ 1859337 w 11483996"/>
              <a:gd name="connsiteY189" fmla="*/ 740263 h 6857998"/>
              <a:gd name="connsiteX190" fmla="*/ 1859337 w 11483996"/>
              <a:gd name="connsiteY190" fmla="*/ 787031 h 6857998"/>
              <a:gd name="connsiteX191" fmla="*/ 1825802 w 11483996"/>
              <a:gd name="connsiteY191" fmla="*/ 787031 h 6857998"/>
              <a:gd name="connsiteX192" fmla="*/ 1825802 w 11483996"/>
              <a:gd name="connsiteY192" fmla="*/ 821367 h 6857998"/>
              <a:gd name="connsiteX193" fmla="*/ 1859337 w 11483996"/>
              <a:gd name="connsiteY193" fmla="*/ 821367 h 6857998"/>
              <a:gd name="connsiteX194" fmla="*/ 1859337 w 11483996"/>
              <a:gd name="connsiteY194" fmla="*/ 895564 h 6857998"/>
              <a:gd name="connsiteX195" fmla="*/ 1912716 w 11483996"/>
              <a:gd name="connsiteY195" fmla="*/ 952988 h 6857998"/>
              <a:gd name="connsiteX196" fmla="*/ 1944864 w 11483996"/>
              <a:gd name="connsiteY196" fmla="*/ 947660 h 6857998"/>
              <a:gd name="connsiteX197" fmla="*/ 1944864 w 11483996"/>
              <a:gd name="connsiteY197" fmla="*/ 913522 h 6857998"/>
              <a:gd name="connsiteX198" fmla="*/ 1922835 w 11483996"/>
              <a:gd name="connsiteY198" fmla="*/ 918652 h 6857998"/>
              <a:gd name="connsiteX199" fmla="*/ 1900017 w 11483996"/>
              <a:gd name="connsiteY199" fmla="*/ 892210 h 6857998"/>
              <a:gd name="connsiteX200" fmla="*/ 1900017 w 11483996"/>
              <a:gd name="connsiteY200" fmla="*/ 821367 h 6857998"/>
              <a:gd name="connsiteX201" fmla="*/ 1944864 w 11483996"/>
              <a:gd name="connsiteY201" fmla="*/ 821367 h 6857998"/>
              <a:gd name="connsiteX202" fmla="*/ 1944864 w 11483996"/>
              <a:gd name="connsiteY202" fmla="*/ 787031 h 6857998"/>
              <a:gd name="connsiteX203" fmla="*/ 1900017 w 11483996"/>
              <a:gd name="connsiteY203" fmla="*/ 787031 h 6857998"/>
              <a:gd name="connsiteX204" fmla="*/ 1900017 w 11483996"/>
              <a:gd name="connsiteY204" fmla="*/ 740263 h 6857998"/>
              <a:gd name="connsiteX205" fmla="*/ 1859337 w 11483996"/>
              <a:gd name="connsiteY205" fmla="*/ 740263 h 6857998"/>
              <a:gd name="connsiteX206" fmla="*/ 934117 w 11483996"/>
              <a:gd name="connsiteY206" fmla="*/ 706923 h 6857998"/>
              <a:gd name="connsiteX207" fmla="*/ 908221 w 11483996"/>
              <a:gd name="connsiteY207" fmla="*/ 731430 h 6857998"/>
              <a:gd name="connsiteX208" fmla="*/ 934117 w 11483996"/>
              <a:gd name="connsiteY208" fmla="*/ 756136 h 6857998"/>
              <a:gd name="connsiteX209" fmla="*/ 960609 w 11483996"/>
              <a:gd name="connsiteY209" fmla="*/ 731430 h 6857998"/>
              <a:gd name="connsiteX210" fmla="*/ 934117 w 11483996"/>
              <a:gd name="connsiteY210" fmla="*/ 706923 h 6857998"/>
              <a:gd name="connsiteX211" fmla="*/ 2413632 w 11483996"/>
              <a:gd name="connsiteY211" fmla="*/ 692638 h 6857998"/>
              <a:gd name="connsiteX212" fmla="*/ 2413632 w 11483996"/>
              <a:gd name="connsiteY212" fmla="*/ 806851 h 6857998"/>
              <a:gd name="connsiteX213" fmla="*/ 2412637 w 11483996"/>
              <a:gd name="connsiteY213" fmla="*/ 806851 h 6857998"/>
              <a:gd name="connsiteX214" fmla="*/ 2357085 w 11483996"/>
              <a:gd name="connsiteY214" fmla="*/ 782263 h 6857998"/>
              <a:gd name="connsiteX215" fmla="*/ 2278236 w 11483996"/>
              <a:gd name="connsiteY215" fmla="*/ 867527 h 6857998"/>
              <a:gd name="connsiteX216" fmla="*/ 2358877 w 11483996"/>
              <a:gd name="connsiteY216" fmla="*/ 952988 h 6857998"/>
              <a:gd name="connsiteX217" fmla="*/ 2415026 w 11483996"/>
              <a:gd name="connsiteY217" fmla="*/ 924435 h 6857998"/>
              <a:gd name="connsiteX218" fmla="*/ 2415624 w 11483996"/>
              <a:gd name="connsiteY218" fmla="*/ 924435 h 6857998"/>
              <a:gd name="connsiteX219" fmla="*/ 2415624 w 11483996"/>
              <a:gd name="connsiteY219" fmla="*/ 948824 h 6857998"/>
              <a:gd name="connsiteX220" fmla="*/ 2454450 w 11483996"/>
              <a:gd name="connsiteY220" fmla="*/ 948824 h 6857998"/>
              <a:gd name="connsiteX221" fmla="*/ 2454450 w 11483996"/>
              <a:gd name="connsiteY221" fmla="*/ 692638 h 6857998"/>
              <a:gd name="connsiteX222" fmla="*/ 2413632 w 11483996"/>
              <a:gd name="connsiteY222" fmla="*/ 692638 h 6857998"/>
              <a:gd name="connsiteX223" fmla="*/ 1201910 w 11483996"/>
              <a:gd name="connsiteY223" fmla="*/ 492612 h 6857998"/>
              <a:gd name="connsiteX224" fmla="*/ 1249535 w 11483996"/>
              <a:gd name="connsiteY224" fmla="*/ 541825 h 6857998"/>
              <a:gd name="connsiteX225" fmla="*/ 1201910 w 11483996"/>
              <a:gd name="connsiteY225" fmla="*/ 591038 h 6857998"/>
              <a:gd name="connsiteX226" fmla="*/ 1154285 w 11483996"/>
              <a:gd name="connsiteY226" fmla="*/ 541825 h 6857998"/>
              <a:gd name="connsiteX227" fmla="*/ 1201910 w 11483996"/>
              <a:gd name="connsiteY227" fmla="*/ 492612 h 6857998"/>
              <a:gd name="connsiteX228" fmla="*/ 1622596 w 11483996"/>
              <a:gd name="connsiteY228" fmla="*/ 492612 h 6857998"/>
              <a:gd name="connsiteX229" fmla="*/ 1670221 w 11483996"/>
              <a:gd name="connsiteY229" fmla="*/ 541825 h 6857998"/>
              <a:gd name="connsiteX230" fmla="*/ 1622596 w 11483996"/>
              <a:gd name="connsiteY230" fmla="*/ 591038 h 6857998"/>
              <a:gd name="connsiteX231" fmla="*/ 1574971 w 11483996"/>
              <a:gd name="connsiteY231" fmla="*/ 541825 h 6857998"/>
              <a:gd name="connsiteX232" fmla="*/ 1622596 w 11483996"/>
              <a:gd name="connsiteY232" fmla="*/ 492612 h 6857998"/>
              <a:gd name="connsiteX233" fmla="*/ 1828973 w 11483996"/>
              <a:gd name="connsiteY233" fmla="*/ 492612 h 6857998"/>
              <a:gd name="connsiteX234" fmla="*/ 1876597 w 11483996"/>
              <a:gd name="connsiteY234" fmla="*/ 541825 h 6857998"/>
              <a:gd name="connsiteX235" fmla="*/ 1828973 w 11483996"/>
              <a:gd name="connsiteY235" fmla="*/ 591038 h 6857998"/>
              <a:gd name="connsiteX236" fmla="*/ 1781347 w 11483996"/>
              <a:gd name="connsiteY236" fmla="*/ 541825 h 6857998"/>
              <a:gd name="connsiteX237" fmla="*/ 1828973 w 11483996"/>
              <a:gd name="connsiteY237" fmla="*/ 492612 h 6857998"/>
              <a:gd name="connsiteX238" fmla="*/ 1416222 w 11483996"/>
              <a:gd name="connsiteY238" fmla="*/ 492611 h 6857998"/>
              <a:gd name="connsiteX239" fmla="*/ 1463847 w 11483996"/>
              <a:gd name="connsiteY239" fmla="*/ 541824 h 6857998"/>
              <a:gd name="connsiteX240" fmla="*/ 1416222 w 11483996"/>
              <a:gd name="connsiteY240" fmla="*/ 591037 h 6857998"/>
              <a:gd name="connsiteX241" fmla="*/ 1368596 w 11483996"/>
              <a:gd name="connsiteY241" fmla="*/ 541824 h 6857998"/>
              <a:gd name="connsiteX242" fmla="*/ 1416222 w 11483996"/>
              <a:gd name="connsiteY242" fmla="*/ 492611 h 6857998"/>
              <a:gd name="connsiteX243" fmla="*/ 749081 w 11483996"/>
              <a:gd name="connsiteY243" fmla="*/ 486262 h 6857998"/>
              <a:gd name="connsiteX244" fmla="*/ 790749 w 11483996"/>
              <a:gd name="connsiteY244" fmla="*/ 525950 h 6857998"/>
              <a:gd name="connsiteX245" fmla="*/ 706611 w 11483996"/>
              <a:gd name="connsiteY245" fmla="*/ 525950 h 6857998"/>
              <a:gd name="connsiteX246" fmla="*/ 749081 w 11483996"/>
              <a:gd name="connsiteY246" fmla="*/ 486262 h 6857998"/>
              <a:gd name="connsiteX247" fmla="*/ 754787 w 11483996"/>
              <a:gd name="connsiteY247" fmla="*/ 456099 h 6857998"/>
              <a:gd name="connsiteX248" fmla="*/ 666923 w 11483996"/>
              <a:gd name="connsiteY248" fmla="*/ 541924 h 6857998"/>
              <a:gd name="connsiteX249" fmla="*/ 754787 w 11483996"/>
              <a:gd name="connsiteY249" fmla="*/ 627549 h 6857998"/>
              <a:gd name="connsiteX250" fmla="*/ 823147 w 11483996"/>
              <a:gd name="connsiteY250" fmla="*/ 594892 h 6857998"/>
              <a:gd name="connsiteX251" fmla="*/ 794187 w 11483996"/>
              <a:gd name="connsiteY251" fmla="*/ 572789 h 6857998"/>
              <a:gd name="connsiteX252" fmla="*/ 750650 w 11483996"/>
              <a:gd name="connsiteY252" fmla="*/ 594892 h 6857998"/>
              <a:gd name="connsiteX253" fmla="*/ 707309 w 11483996"/>
              <a:gd name="connsiteY253" fmla="*/ 556261 h 6857998"/>
              <a:gd name="connsiteX254" fmla="*/ 830436 w 11483996"/>
              <a:gd name="connsiteY254" fmla="*/ 556261 h 6857998"/>
              <a:gd name="connsiteX255" fmla="*/ 830436 w 11483996"/>
              <a:gd name="connsiteY255" fmla="*/ 544911 h 6857998"/>
              <a:gd name="connsiteX256" fmla="*/ 754787 w 11483996"/>
              <a:gd name="connsiteY256" fmla="*/ 456099 h 6857998"/>
              <a:gd name="connsiteX257" fmla="*/ 467295 w 11483996"/>
              <a:gd name="connsiteY257" fmla="*/ 456099 h 6857998"/>
              <a:gd name="connsiteX258" fmla="*/ 417289 w 11483996"/>
              <a:gd name="connsiteY258" fmla="*/ 485631 h 6857998"/>
              <a:gd name="connsiteX259" fmla="*/ 416693 w 11483996"/>
              <a:gd name="connsiteY259" fmla="*/ 485631 h 6857998"/>
              <a:gd name="connsiteX260" fmla="*/ 416693 w 11483996"/>
              <a:gd name="connsiteY260" fmla="*/ 460261 h 6857998"/>
              <a:gd name="connsiteX261" fmla="*/ 377998 w 11483996"/>
              <a:gd name="connsiteY261" fmla="*/ 460261 h 6857998"/>
              <a:gd name="connsiteX262" fmla="*/ 377998 w 11483996"/>
              <a:gd name="connsiteY262" fmla="*/ 622787 h 6857998"/>
              <a:gd name="connsiteX263" fmla="*/ 418678 w 11483996"/>
              <a:gd name="connsiteY263" fmla="*/ 622787 h 6857998"/>
              <a:gd name="connsiteX264" fmla="*/ 418678 w 11483996"/>
              <a:gd name="connsiteY264" fmla="*/ 533992 h 6857998"/>
              <a:gd name="connsiteX265" fmla="*/ 455984 w 11483996"/>
              <a:gd name="connsiteY265" fmla="*/ 492767 h 6857998"/>
              <a:gd name="connsiteX266" fmla="*/ 483765 w 11483996"/>
              <a:gd name="connsiteY266" fmla="*/ 525866 h 6857998"/>
              <a:gd name="connsiteX267" fmla="*/ 483765 w 11483996"/>
              <a:gd name="connsiteY267" fmla="*/ 622787 h 6857998"/>
              <a:gd name="connsiteX268" fmla="*/ 524643 w 11483996"/>
              <a:gd name="connsiteY268" fmla="*/ 622787 h 6857998"/>
              <a:gd name="connsiteX269" fmla="*/ 524643 w 11483996"/>
              <a:gd name="connsiteY269" fmla="*/ 534785 h 6857998"/>
              <a:gd name="connsiteX270" fmla="*/ 559568 w 11483996"/>
              <a:gd name="connsiteY270" fmla="*/ 492767 h 6857998"/>
              <a:gd name="connsiteX271" fmla="*/ 589731 w 11483996"/>
              <a:gd name="connsiteY271" fmla="*/ 530623 h 6857998"/>
              <a:gd name="connsiteX272" fmla="*/ 589731 w 11483996"/>
              <a:gd name="connsiteY272" fmla="*/ 622787 h 6857998"/>
              <a:gd name="connsiteX273" fmla="*/ 630411 w 11483996"/>
              <a:gd name="connsiteY273" fmla="*/ 622787 h 6857998"/>
              <a:gd name="connsiteX274" fmla="*/ 630411 w 11483996"/>
              <a:gd name="connsiteY274" fmla="*/ 525866 h 6857998"/>
              <a:gd name="connsiteX275" fmla="*/ 571673 w 11483996"/>
              <a:gd name="connsiteY275" fmla="*/ 456099 h 6857998"/>
              <a:gd name="connsiteX276" fmla="*/ 518095 w 11483996"/>
              <a:gd name="connsiteY276" fmla="*/ 486226 h 6857998"/>
              <a:gd name="connsiteX277" fmla="*/ 467295 w 11483996"/>
              <a:gd name="connsiteY277" fmla="*/ 456099 h 6857998"/>
              <a:gd name="connsiteX278" fmla="*/ 1087129 w 11483996"/>
              <a:gd name="connsiteY278" fmla="*/ 456099 h 6857998"/>
              <a:gd name="connsiteX279" fmla="*/ 1038833 w 11483996"/>
              <a:gd name="connsiteY279" fmla="*/ 485829 h 6857998"/>
              <a:gd name="connsiteX280" fmla="*/ 1038035 w 11483996"/>
              <a:gd name="connsiteY280" fmla="*/ 485829 h 6857998"/>
              <a:gd name="connsiteX281" fmla="*/ 1038035 w 11483996"/>
              <a:gd name="connsiteY281" fmla="*/ 460261 h 6857998"/>
              <a:gd name="connsiteX282" fmla="*/ 997122 w 11483996"/>
              <a:gd name="connsiteY282" fmla="*/ 460261 h 6857998"/>
              <a:gd name="connsiteX283" fmla="*/ 997122 w 11483996"/>
              <a:gd name="connsiteY283" fmla="*/ 622787 h 6857998"/>
              <a:gd name="connsiteX284" fmla="*/ 1038035 w 11483996"/>
              <a:gd name="connsiteY284" fmla="*/ 622787 h 6857998"/>
              <a:gd name="connsiteX285" fmla="*/ 1038035 w 11483996"/>
              <a:gd name="connsiteY285" fmla="*/ 535776 h 6857998"/>
              <a:gd name="connsiteX286" fmla="*/ 1082140 w 11483996"/>
              <a:gd name="connsiteY286" fmla="*/ 494748 h 6857998"/>
              <a:gd name="connsiteX287" fmla="*/ 1101897 w 11483996"/>
              <a:gd name="connsiteY287" fmla="*/ 497721 h 6857998"/>
              <a:gd name="connsiteX288" fmla="*/ 1101897 w 11483996"/>
              <a:gd name="connsiteY288" fmla="*/ 458477 h 6857998"/>
              <a:gd name="connsiteX289" fmla="*/ 1087129 w 11483996"/>
              <a:gd name="connsiteY289" fmla="*/ 456099 h 6857998"/>
              <a:gd name="connsiteX290" fmla="*/ 1201910 w 11483996"/>
              <a:gd name="connsiteY290" fmla="*/ 456099 h 6857998"/>
              <a:gd name="connsiteX291" fmla="*/ 1113010 w 11483996"/>
              <a:gd name="connsiteY291" fmla="*/ 541824 h 6857998"/>
              <a:gd name="connsiteX292" fmla="*/ 1201910 w 11483996"/>
              <a:gd name="connsiteY292" fmla="*/ 627549 h 6857998"/>
              <a:gd name="connsiteX293" fmla="*/ 1290810 w 11483996"/>
              <a:gd name="connsiteY293" fmla="*/ 541824 h 6857998"/>
              <a:gd name="connsiteX294" fmla="*/ 1201910 w 11483996"/>
              <a:gd name="connsiteY294" fmla="*/ 456099 h 6857998"/>
              <a:gd name="connsiteX295" fmla="*/ 1621804 w 11483996"/>
              <a:gd name="connsiteY295" fmla="*/ 456099 h 6857998"/>
              <a:gd name="connsiteX296" fmla="*/ 1533696 w 11483996"/>
              <a:gd name="connsiteY296" fmla="*/ 541824 h 6857998"/>
              <a:gd name="connsiteX297" fmla="*/ 1621804 w 11483996"/>
              <a:gd name="connsiteY297" fmla="*/ 627549 h 6857998"/>
              <a:gd name="connsiteX298" fmla="*/ 1709911 w 11483996"/>
              <a:gd name="connsiteY298" fmla="*/ 541824 h 6857998"/>
              <a:gd name="connsiteX299" fmla="*/ 1621804 w 11483996"/>
              <a:gd name="connsiteY299" fmla="*/ 456099 h 6857998"/>
              <a:gd name="connsiteX300" fmla="*/ 1828973 w 11483996"/>
              <a:gd name="connsiteY300" fmla="*/ 456099 h 6857998"/>
              <a:gd name="connsiteX301" fmla="*/ 1740072 w 11483996"/>
              <a:gd name="connsiteY301" fmla="*/ 541824 h 6857998"/>
              <a:gd name="connsiteX302" fmla="*/ 1828973 w 11483996"/>
              <a:gd name="connsiteY302" fmla="*/ 627549 h 6857998"/>
              <a:gd name="connsiteX303" fmla="*/ 1917873 w 11483996"/>
              <a:gd name="connsiteY303" fmla="*/ 541824 h 6857998"/>
              <a:gd name="connsiteX304" fmla="*/ 1828973 w 11483996"/>
              <a:gd name="connsiteY304" fmla="*/ 456099 h 6857998"/>
              <a:gd name="connsiteX305" fmla="*/ 1423621 w 11483996"/>
              <a:gd name="connsiteY305" fmla="*/ 456098 h 6857998"/>
              <a:gd name="connsiteX306" fmla="*/ 1367979 w 11483996"/>
              <a:gd name="connsiteY306" fmla="*/ 484696 h 6857998"/>
              <a:gd name="connsiteX307" fmla="*/ 1367189 w 11483996"/>
              <a:gd name="connsiteY307" fmla="*/ 484696 h 6857998"/>
              <a:gd name="connsiteX308" fmla="*/ 1367189 w 11483996"/>
              <a:gd name="connsiteY308" fmla="*/ 460269 h 6857998"/>
              <a:gd name="connsiteX309" fmla="*/ 1328909 w 11483996"/>
              <a:gd name="connsiteY309" fmla="*/ 460269 h 6857998"/>
              <a:gd name="connsiteX310" fmla="*/ 1328909 w 11483996"/>
              <a:gd name="connsiteY310" fmla="*/ 700573 h 6857998"/>
              <a:gd name="connsiteX311" fmla="*/ 1369359 w 11483996"/>
              <a:gd name="connsiteY311" fmla="*/ 700573 h 6857998"/>
              <a:gd name="connsiteX312" fmla="*/ 1369359 w 11483996"/>
              <a:gd name="connsiteY312" fmla="*/ 602465 h 6857998"/>
              <a:gd name="connsiteX313" fmla="*/ 1370347 w 11483996"/>
              <a:gd name="connsiteY313" fmla="*/ 602465 h 6857998"/>
              <a:gd name="connsiteX314" fmla="*/ 1425199 w 11483996"/>
              <a:gd name="connsiteY314" fmla="*/ 627092 h 6857998"/>
              <a:gd name="connsiteX315" fmla="*/ 1503535 w 11483996"/>
              <a:gd name="connsiteY315" fmla="*/ 541694 h 6857998"/>
              <a:gd name="connsiteX316" fmla="*/ 1423621 w 11483996"/>
              <a:gd name="connsiteY316" fmla="*/ 456098 h 6857998"/>
              <a:gd name="connsiteX317" fmla="*/ 879845 w 11483996"/>
              <a:gd name="connsiteY317" fmla="*/ 413236 h 6857998"/>
              <a:gd name="connsiteX318" fmla="*/ 879845 w 11483996"/>
              <a:gd name="connsiteY318" fmla="*/ 460552 h 6857998"/>
              <a:gd name="connsiteX319" fmla="*/ 846309 w 11483996"/>
              <a:gd name="connsiteY319" fmla="*/ 460552 h 6857998"/>
              <a:gd name="connsiteX320" fmla="*/ 846309 w 11483996"/>
              <a:gd name="connsiteY320" fmla="*/ 495144 h 6857998"/>
              <a:gd name="connsiteX321" fmla="*/ 879845 w 11483996"/>
              <a:gd name="connsiteY321" fmla="*/ 495144 h 6857998"/>
              <a:gd name="connsiteX322" fmla="*/ 879845 w 11483996"/>
              <a:gd name="connsiteY322" fmla="*/ 569895 h 6857998"/>
              <a:gd name="connsiteX323" fmla="*/ 933027 w 11483996"/>
              <a:gd name="connsiteY323" fmla="*/ 627549 h 6857998"/>
              <a:gd name="connsiteX324" fmla="*/ 965372 w 11483996"/>
              <a:gd name="connsiteY324" fmla="*/ 622182 h 6857998"/>
              <a:gd name="connsiteX325" fmla="*/ 965372 w 11483996"/>
              <a:gd name="connsiteY325" fmla="*/ 587987 h 6857998"/>
              <a:gd name="connsiteX326" fmla="*/ 943346 w 11483996"/>
              <a:gd name="connsiteY326" fmla="*/ 592957 h 6857998"/>
              <a:gd name="connsiteX327" fmla="*/ 920525 w 11483996"/>
              <a:gd name="connsiteY327" fmla="*/ 566516 h 6857998"/>
              <a:gd name="connsiteX328" fmla="*/ 920525 w 11483996"/>
              <a:gd name="connsiteY328" fmla="*/ 495144 h 6857998"/>
              <a:gd name="connsiteX329" fmla="*/ 965372 w 11483996"/>
              <a:gd name="connsiteY329" fmla="*/ 495144 h 6857998"/>
              <a:gd name="connsiteX330" fmla="*/ 965372 w 11483996"/>
              <a:gd name="connsiteY330" fmla="*/ 460552 h 6857998"/>
              <a:gd name="connsiteX331" fmla="*/ 920525 w 11483996"/>
              <a:gd name="connsiteY331" fmla="*/ 460552 h 6857998"/>
              <a:gd name="connsiteX332" fmla="*/ 920525 w 11483996"/>
              <a:gd name="connsiteY332" fmla="*/ 413236 h 6857998"/>
              <a:gd name="connsiteX333" fmla="*/ 879845 w 11483996"/>
              <a:gd name="connsiteY333" fmla="*/ 413236 h 6857998"/>
              <a:gd name="connsiteX334" fmla="*/ 1955972 w 11483996"/>
              <a:gd name="connsiteY334" fmla="*/ 367199 h 6857998"/>
              <a:gd name="connsiteX335" fmla="*/ 1955972 w 11483996"/>
              <a:gd name="connsiteY335" fmla="*/ 622786 h 6857998"/>
              <a:gd name="connsiteX336" fmla="*/ 1997247 w 11483996"/>
              <a:gd name="connsiteY336" fmla="*/ 622786 h 6857998"/>
              <a:gd name="connsiteX337" fmla="*/ 1997247 w 11483996"/>
              <a:gd name="connsiteY337" fmla="*/ 367199 h 6857998"/>
              <a:gd name="connsiteX338" fmla="*/ 0 w 11483996"/>
              <a:gd name="connsiteY338" fmla="*/ 0 h 6857998"/>
              <a:gd name="connsiteX339" fmla="*/ 11483996 w 11483996"/>
              <a:gd name="connsiteY339" fmla="*/ 0 h 6857998"/>
              <a:gd name="connsiteX340" fmla="*/ 11483996 w 11483996"/>
              <a:gd name="connsiteY340" fmla="*/ 6857998 h 6857998"/>
              <a:gd name="connsiteX341" fmla="*/ 0 w 11483996"/>
              <a:gd name="connsiteY341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1483996" h="6857998">
                <a:moveTo>
                  <a:pt x="1307630" y="876788"/>
                </a:moveTo>
                <a:cubicBezTo>
                  <a:pt x="1307630" y="876788"/>
                  <a:pt x="1307630" y="876788"/>
                  <a:pt x="1316212" y="876788"/>
                </a:cubicBezTo>
                <a:cubicBezTo>
                  <a:pt x="1316212" y="876788"/>
                  <a:pt x="1316212" y="876788"/>
                  <a:pt x="1316212" y="885838"/>
                </a:cubicBezTo>
                <a:cubicBezTo>
                  <a:pt x="1316212" y="908464"/>
                  <a:pt x="1302841" y="922826"/>
                  <a:pt x="1274901" y="922826"/>
                </a:cubicBezTo>
                <a:cubicBezTo>
                  <a:pt x="1261729" y="922826"/>
                  <a:pt x="1246363" y="916530"/>
                  <a:pt x="1246363" y="901578"/>
                </a:cubicBezTo>
                <a:cubicBezTo>
                  <a:pt x="1246363" y="878362"/>
                  <a:pt x="1285279" y="876788"/>
                  <a:pt x="1307630" y="876788"/>
                </a:cubicBezTo>
                <a:close/>
                <a:moveTo>
                  <a:pt x="2592117" y="876788"/>
                </a:moveTo>
                <a:lnTo>
                  <a:pt x="2600499" y="876788"/>
                </a:lnTo>
                <a:cubicBezTo>
                  <a:pt x="2600499" y="876788"/>
                  <a:pt x="2600499" y="876788"/>
                  <a:pt x="2600499" y="885838"/>
                </a:cubicBezTo>
                <a:cubicBezTo>
                  <a:pt x="2600499" y="908464"/>
                  <a:pt x="2587327" y="922826"/>
                  <a:pt x="2559387" y="922826"/>
                </a:cubicBezTo>
                <a:cubicBezTo>
                  <a:pt x="2546016" y="922826"/>
                  <a:pt x="2530649" y="916530"/>
                  <a:pt x="2530649" y="901578"/>
                </a:cubicBezTo>
                <a:cubicBezTo>
                  <a:pt x="2530649" y="878362"/>
                  <a:pt x="2569566" y="876788"/>
                  <a:pt x="2592117" y="876788"/>
                </a:cubicBezTo>
                <a:close/>
                <a:moveTo>
                  <a:pt x="2367136" y="819638"/>
                </a:moveTo>
                <a:cubicBezTo>
                  <a:pt x="2393439" y="819638"/>
                  <a:pt x="2414762" y="841316"/>
                  <a:pt x="2414762" y="868057"/>
                </a:cubicBezTo>
                <a:cubicBezTo>
                  <a:pt x="2414762" y="894798"/>
                  <a:pt x="2393439" y="916476"/>
                  <a:pt x="2367136" y="916476"/>
                </a:cubicBezTo>
                <a:cubicBezTo>
                  <a:pt x="2340834" y="916476"/>
                  <a:pt x="2319512" y="894798"/>
                  <a:pt x="2319512" y="868057"/>
                </a:cubicBezTo>
                <a:cubicBezTo>
                  <a:pt x="2319512" y="841316"/>
                  <a:pt x="2340834" y="819638"/>
                  <a:pt x="2367136" y="819638"/>
                </a:cubicBezTo>
                <a:close/>
                <a:moveTo>
                  <a:pt x="780430" y="819637"/>
                </a:moveTo>
                <a:cubicBezTo>
                  <a:pt x="810119" y="819637"/>
                  <a:pt x="828849" y="839201"/>
                  <a:pt x="828849" y="867262"/>
                </a:cubicBezTo>
                <a:cubicBezTo>
                  <a:pt x="828849" y="894335"/>
                  <a:pt x="810318" y="914887"/>
                  <a:pt x="780032" y="914887"/>
                </a:cubicBezTo>
                <a:cubicBezTo>
                  <a:pt x="752534" y="914887"/>
                  <a:pt x="732011" y="893545"/>
                  <a:pt x="732011" y="867855"/>
                </a:cubicBezTo>
                <a:cubicBezTo>
                  <a:pt x="732011" y="839201"/>
                  <a:pt x="751737" y="819637"/>
                  <a:pt x="780430" y="819637"/>
                </a:cubicBezTo>
                <a:close/>
                <a:moveTo>
                  <a:pt x="1082053" y="819635"/>
                </a:moveTo>
                <a:cubicBezTo>
                  <a:pt x="1108794" y="819635"/>
                  <a:pt x="1130472" y="841313"/>
                  <a:pt x="1130472" y="868054"/>
                </a:cubicBezTo>
                <a:cubicBezTo>
                  <a:pt x="1130472" y="894795"/>
                  <a:pt x="1108794" y="916473"/>
                  <a:pt x="1082053" y="916473"/>
                </a:cubicBezTo>
                <a:cubicBezTo>
                  <a:pt x="1055312" y="916473"/>
                  <a:pt x="1033634" y="894795"/>
                  <a:pt x="1033634" y="868054"/>
                </a:cubicBezTo>
                <a:cubicBezTo>
                  <a:pt x="1033634" y="841313"/>
                  <a:pt x="1055312" y="819635"/>
                  <a:pt x="1082053" y="819635"/>
                </a:cubicBezTo>
                <a:close/>
                <a:moveTo>
                  <a:pt x="2047557" y="813288"/>
                </a:moveTo>
                <a:cubicBezTo>
                  <a:pt x="2073338" y="813288"/>
                  <a:pt x="2088925" y="828137"/>
                  <a:pt x="2089326" y="851388"/>
                </a:cubicBezTo>
                <a:cubicBezTo>
                  <a:pt x="2089326" y="851388"/>
                  <a:pt x="2089326" y="851388"/>
                  <a:pt x="2005188" y="851388"/>
                </a:cubicBezTo>
                <a:cubicBezTo>
                  <a:pt x="2008386" y="828333"/>
                  <a:pt x="2023375" y="813288"/>
                  <a:pt x="2047557" y="813288"/>
                </a:cubicBezTo>
                <a:close/>
                <a:moveTo>
                  <a:pt x="579905" y="813287"/>
                </a:moveTo>
                <a:cubicBezTo>
                  <a:pt x="605004" y="813287"/>
                  <a:pt x="620494" y="828136"/>
                  <a:pt x="620886" y="851387"/>
                </a:cubicBezTo>
                <a:cubicBezTo>
                  <a:pt x="620886" y="851387"/>
                  <a:pt x="620886" y="851387"/>
                  <a:pt x="538336" y="851387"/>
                </a:cubicBezTo>
                <a:cubicBezTo>
                  <a:pt x="541473" y="828332"/>
                  <a:pt x="556179" y="813287"/>
                  <a:pt x="579905" y="813287"/>
                </a:cubicBezTo>
                <a:close/>
                <a:moveTo>
                  <a:pt x="914573" y="786299"/>
                </a:moveTo>
                <a:lnTo>
                  <a:pt x="914573" y="949812"/>
                </a:lnTo>
                <a:lnTo>
                  <a:pt x="954260" y="949812"/>
                </a:lnTo>
                <a:lnTo>
                  <a:pt x="954260" y="786299"/>
                </a:lnTo>
                <a:close/>
                <a:moveTo>
                  <a:pt x="1750185" y="783125"/>
                </a:moveTo>
                <a:cubicBezTo>
                  <a:pt x="1717342" y="783125"/>
                  <a:pt x="1684895" y="799303"/>
                  <a:pt x="1684895" y="835209"/>
                </a:cubicBezTo>
                <a:cubicBezTo>
                  <a:pt x="1684895" y="896959"/>
                  <a:pt x="1772543" y="870720"/>
                  <a:pt x="1772543" y="904061"/>
                </a:cubicBezTo>
                <a:cubicBezTo>
                  <a:pt x="1772543" y="916885"/>
                  <a:pt x="1757306" y="922606"/>
                  <a:pt x="1745436" y="922606"/>
                </a:cubicBezTo>
                <a:cubicBezTo>
                  <a:pt x="1728224" y="922606"/>
                  <a:pt x="1717342" y="914123"/>
                  <a:pt x="1706856" y="902680"/>
                </a:cubicBezTo>
                <a:cubicBezTo>
                  <a:pt x="1679750" y="927933"/>
                  <a:pt x="1679750" y="927933"/>
                  <a:pt x="1679750" y="927933"/>
                </a:cubicBezTo>
                <a:cubicBezTo>
                  <a:pt x="1696370" y="946478"/>
                  <a:pt x="1718133" y="952988"/>
                  <a:pt x="1743063" y="952988"/>
                </a:cubicBezTo>
                <a:cubicBezTo>
                  <a:pt x="1776301" y="952988"/>
                  <a:pt x="1813102" y="939375"/>
                  <a:pt x="1813102" y="901102"/>
                </a:cubicBezTo>
                <a:cubicBezTo>
                  <a:pt x="1813102" y="837971"/>
                  <a:pt x="1725454" y="861645"/>
                  <a:pt x="1725454" y="832644"/>
                </a:cubicBezTo>
                <a:cubicBezTo>
                  <a:pt x="1725454" y="820412"/>
                  <a:pt x="1738314" y="815480"/>
                  <a:pt x="1749196" y="815480"/>
                </a:cubicBezTo>
                <a:cubicBezTo>
                  <a:pt x="1763046" y="815480"/>
                  <a:pt x="1773136" y="821201"/>
                  <a:pt x="1780852" y="831855"/>
                </a:cubicBezTo>
                <a:cubicBezTo>
                  <a:pt x="1807956" y="807589"/>
                  <a:pt x="1807956" y="807589"/>
                  <a:pt x="1807956" y="807589"/>
                </a:cubicBezTo>
                <a:cubicBezTo>
                  <a:pt x="1794700" y="789833"/>
                  <a:pt x="1771750" y="783125"/>
                  <a:pt x="1750185" y="783125"/>
                </a:cubicBezTo>
                <a:close/>
                <a:moveTo>
                  <a:pt x="1286248" y="783125"/>
                </a:moveTo>
                <a:cubicBezTo>
                  <a:pt x="1260451" y="783125"/>
                  <a:pt x="1235051" y="790819"/>
                  <a:pt x="1217191" y="808969"/>
                </a:cubicBezTo>
                <a:cubicBezTo>
                  <a:pt x="1238425" y="830276"/>
                  <a:pt x="1238425" y="830276"/>
                  <a:pt x="1238425" y="830276"/>
                </a:cubicBezTo>
                <a:cubicBezTo>
                  <a:pt x="1249339" y="820215"/>
                  <a:pt x="1265015" y="813310"/>
                  <a:pt x="1281882" y="813310"/>
                </a:cubicBezTo>
                <a:cubicBezTo>
                  <a:pt x="1303512" y="813310"/>
                  <a:pt x="1319188" y="823766"/>
                  <a:pt x="1319188" y="843692"/>
                </a:cubicBezTo>
                <a:cubicBezTo>
                  <a:pt x="1319188" y="848032"/>
                  <a:pt x="1319188" y="848032"/>
                  <a:pt x="1319188" y="848032"/>
                </a:cubicBezTo>
                <a:cubicBezTo>
                  <a:pt x="1309068" y="848032"/>
                  <a:pt x="1309068" y="848032"/>
                  <a:pt x="1309068" y="848032"/>
                </a:cubicBezTo>
                <a:cubicBezTo>
                  <a:pt x="1268389" y="848032"/>
                  <a:pt x="1206675" y="851780"/>
                  <a:pt x="1206675" y="904456"/>
                </a:cubicBezTo>
                <a:cubicBezTo>
                  <a:pt x="1206675" y="936416"/>
                  <a:pt x="1235844" y="952988"/>
                  <a:pt x="1266007" y="952988"/>
                </a:cubicBezTo>
                <a:cubicBezTo>
                  <a:pt x="1287637" y="952988"/>
                  <a:pt x="1306687" y="944899"/>
                  <a:pt x="1318196" y="926749"/>
                </a:cubicBezTo>
                <a:cubicBezTo>
                  <a:pt x="1319188" y="926749"/>
                  <a:pt x="1319188" y="926749"/>
                  <a:pt x="1319188" y="926749"/>
                </a:cubicBezTo>
                <a:cubicBezTo>
                  <a:pt x="1319188" y="948845"/>
                  <a:pt x="1319188" y="948845"/>
                  <a:pt x="1319188" y="948845"/>
                </a:cubicBezTo>
                <a:cubicBezTo>
                  <a:pt x="1355899" y="948845"/>
                  <a:pt x="1355899" y="948845"/>
                  <a:pt x="1355899" y="948845"/>
                </a:cubicBezTo>
                <a:cubicBezTo>
                  <a:pt x="1355899" y="855923"/>
                  <a:pt x="1355899" y="855923"/>
                  <a:pt x="1355899" y="855923"/>
                </a:cubicBezTo>
                <a:cubicBezTo>
                  <a:pt x="1355899" y="832841"/>
                  <a:pt x="1355899" y="783125"/>
                  <a:pt x="1286248" y="783125"/>
                </a:cubicBezTo>
                <a:close/>
                <a:moveTo>
                  <a:pt x="1486343" y="783125"/>
                </a:moveTo>
                <a:cubicBezTo>
                  <a:pt x="1459137" y="783125"/>
                  <a:pt x="1443646" y="797214"/>
                  <a:pt x="1436495" y="812494"/>
                </a:cubicBezTo>
                <a:cubicBezTo>
                  <a:pt x="1435703" y="812494"/>
                  <a:pt x="1435703" y="812494"/>
                  <a:pt x="1435703" y="812494"/>
                </a:cubicBezTo>
                <a:cubicBezTo>
                  <a:pt x="1435703" y="787094"/>
                  <a:pt x="1435703" y="787094"/>
                  <a:pt x="1435703" y="787094"/>
                </a:cubicBezTo>
                <a:cubicBezTo>
                  <a:pt x="1397174" y="787094"/>
                  <a:pt x="1397174" y="787094"/>
                  <a:pt x="1397174" y="787094"/>
                </a:cubicBezTo>
                <a:cubicBezTo>
                  <a:pt x="1397174" y="949813"/>
                  <a:pt x="1397174" y="949813"/>
                  <a:pt x="1397174" y="949813"/>
                </a:cubicBezTo>
                <a:cubicBezTo>
                  <a:pt x="1437885" y="949813"/>
                  <a:pt x="1437885" y="949813"/>
                  <a:pt x="1437885" y="949813"/>
                </a:cubicBezTo>
                <a:cubicBezTo>
                  <a:pt x="1437885" y="861111"/>
                  <a:pt x="1437885" y="861111"/>
                  <a:pt x="1437885" y="861111"/>
                </a:cubicBezTo>
                <a:cubicBezTo>
                  <a:pt x="1437885" y="839283"/>
                  <a:pt x="1448412" y="819638"/>
                  <a:pt x="1475222" y="819638"/>
                </a:cubicBezTo>
                <a:cubicBezTo>
                  <a:pt x="1494883" y="819638"/>
                  <a:pt x="1503025" y="832933"/>
                  <a:pt x="1503025" y="852975"/>
                </a:cubicBezTo>
                <a:cubicBezTo>
                  <a:pt x="1503025" y="949813"/>
                  <a:pt x="1503025" y="949813"/>
                  <a:pt x="1503025" y="949813"/>
                </a:cubicBezTo>
                <a:cubicBezTo>
                  <a:pt x="1543737" y="949813"/>
                  <a:pt x="1543737" y="949813"/>
                  <a:pt x="1543737" y="949813"/>
                </a:cubicBezTo>
                <a:cubicBezTo>
                  <a:pt x="1543737" y="861706"/>
                  <a:pt x="1543737" y="861706"/>
                  <a:pt x="1543737" y="861706"/>
                </a:cubicBezTo>
                <a:cubicBezTo>
                  <a:pt x="1543737" y="840672"/>
                  <a:pt x="1553269" y="819638"/>
                  <a:pt x="1578689" y="819638"/>
                </a:cubicBezTo>
                <a:cubicBezTo>
                  <a:pt x="1602719" y="819638"/>
                  <a:pt x="1608877" y="837299"/>
                  <a:pt x="1608877" y="857738"/>
                </a:cubicBezTo>
                <a:cubicBezTo>
                  <a:pt x="1608877" y="949813"/>
                  <a:pt x="1608877" y="949813"/>
                  <a:pt x="1608877" y="949813"/>
                </a:cubicBezTo>
                <a:cubicBezTo>
                  <a:pt x="1649588" y="949813"/>
                  <a:pt x="1649588" y="949813"/>
                  <a:pt x="1649588" y="949813"/>
                </a:cubicBezTo>
                <a:cubicBezTo>
                  <a:pt x="1649588" y="852975"/>
                  <a:pt x="1649588" y="852975"/>
                  <a:pt x="1649588" y="852975"/>
                </a:cubicBezTo>
                <a:cubicBezTo>
                  <a:pt x="1649588" y="813883"/>
                  <a:pt x="1634296" y="783125"/>
                  <a:pt x="1590804" y="783125"/>
                </a:cubicBezTo>
                <a:cubicBezTo>
                  <a:pt x="1566376" y="783125"/>
                  <a:pt x="1549099" y="792451"/>
                  <a:pt x="1537183" y="813288"/>
                </a:cubicBezTo>
                <a:cubicBezTo>
                  <a:pt x="1528842" y="792848"/>
                  <a:pt x="1511366" y="783125"/>
                  <a:pt x="1486343" y="783125"/>
                </a:cubicBezTo>
                <a:close/>
                <a:moveTo>
                  <a:pt x="2052522" y="783125"/>
                </a:moveTo>
                <a:cubicBezTo>
                  <a:pt x="2003449" y="783125"/>
                  <a:pt x="1963912" y="817058"/>
                  <a:pt x="1963912" y="867958"/>
                </a:cubicBezTo>
                <a:cubicBezTo>
                  <a:pt x="1963912" y="918858"/>
                  <a:pt x="2003449" y="952988"/>
                  <a:pt x="2052522" y="952988"/>
                </a:cubicBezTo>
                <a:cubicBezTo>
                  <a:pt x="2078351" y="952988"/>
                  <a:pt x="2102588" y="943913"/>
                  <a:pt x="2121462" y="920633"/>
                </a:cubicBezTo>
                <a:cubicBezTo>
                  <a:pt x="2092258" y="898734"/>
                  <a:pt x="2092258" y="898734"/>
                  <a:pt x="2092258" y="898734"/>
                </a:cubicBezTo>
                <a:cubicBezTo>
                  <a:pt x="2082126" y="911163"/>
                  <a:pt x="2069013" y="920633"/>
                  <a:pt x="2048548" y="920633"/>
                </a:cubicBezTo>
                <a:cubicBezTo>
                  <a:pt x="2025701" y="920633"/>
                  <a:pt x="2007423" y="906034"/>
                  <a:pt x="2004641" y="882162"/>
                </a:cubicBezTo>
                <a:cubicBezTo>
                  <a:pt x="2129011" y="882162"/>
                  <a:pt x="2129011" y="882162"/>
                  <a:pt x="2129011" y="882162"/>
                </a:cubicBezTo>
                <a:cubicBezTo>
                  <a:pt x="2129011" y="871114"/>
                  <a:pt x="2129011" y="871114"/>
                  <a:pt x="2129011" y="871114"/>
                </a:cubicBezTo>
                <a:cubicBezTo>
                  <a:pt x="2129011" y="814691"/>
                  <a:pt x="2098217" y="783125"/>
                  <a:pt x="2052522" y="783125"/>
                </a:cubicBezTo>
                <a:close/>
                <a:moveTo>
                  <a:pt x="2569146" y="783125"/>
                </a:moveTo>
                <a:cubicBezTo>
                  <a:pt x="2543349" y="783125"/>
                  <a:pt x="2517949" y="790819"/>
                  <a:pt x="2499891" y="808969"/>
                </a:cubicBezTo>
                <a:cubicBezTo>
                  <a:pt x="2521323" y="830276"/>
                  <a:pt x="2521323" y="830276"/>
                  <a:pt x="2521323" y="830276"/>
                </a:cubicBezTo>
                <a:cubicBezTo>
                  <a:pt x="2532038" y="820215"/>
                  <a:pt x="2547715" y="813310"/>
                  <a:pt x="2564582" y="813310"/>
                </a:cubicBezTo>
                <a:cubicBezTo>
                  <a:pt x="2586410" y="813310"/>
                  <a:pt x="2601888" y="823766"/>
                  <a:pt x="2601888" y="843692"/>
                </a:cubicBezTo>
                <a:cubicBezTo>
                  <a:pt x="2601888" y="848032"/>
                  <a:pt x="2601888" y="848032"/>
                  <a:pt x="2601888" y="848032"/>
                </a:cubicBezTo>
                <a:cubicBezTo>
                  <a:pt x="2591768" y="848032"/>
                  <a:pt x="2591768" y="848032"/>
                  <a:pt x="2591768" y="848032"/>
                </a:cubicBezTo>
                <a:cubicBezTo>
                  <a:pt x="2551088" y="848032"/>
                  <a:pt x="2489374" y="851780"/>
                  <a:pt x="2489374" y="904456"/>
                </a:cubicBezTo>
                <a:cubicBezTo>
                  <a:pt x="2489374" y="936416"/>
                  <a:pt x="2518544" y="952988"/>
                  <a:pt x="2548707" y="952988"/>
                </a:cubicBezTo>
                <a:cubicBezTo>
                  <a:pt x="2570337" y="952988"/>
                  <a:pt x="2589387" y="944899"/>
                  <a:pt x="2600896" y="926749"/>
                </a:cubicBezTo>
                <a:cubicBezTo>
                  <a:pt x="2601888" y="926749"/>
                  <a:pt x="2601888" y="926749"/>
                  <a:pt x="2601888" y="926749"/>
                </a:cubicBezTo>
                <a:cubicBezTo>
                  <a:pt x="2601888" y="948845"/>
                  <a:pt x="2601888" y="948845"/>
                  <a:pt x="2601888" y="948845"/>
                </a:cubicBezTo>
                <a:cubicBezTo>
                  <a:pt x="2638599" y="948845"/>
                  <a:pt x="2638599" y="948845"/>
                  <a:pt x="2638599" y="948845"/>
                </a:cubicBezTo>
                <a:cubicBezTo>
                  <a:pt x="2638599" y="855923"/>
                  <a:pt x="2638599" y="855923"/>
                  <a:pt x="2638599" y="855923"/>
                </a:cubicBezTo>
                <a:cubicBezTo>
                  <a:pt x="2638599" y="832841"/>
                  <a:pt x="2638599" y="783125"/>
                  <a:pt x="2569146" y="783125"/>
                </a:cubicBezTo>
                <a:close/>
                <a:moveTo>
                  <a:pt x="2254116" y="783125"/>
                </a:moveTo>
                <a:cubicBezTo>
                  <a:pt x="2232521" y="783125"/>
                  <a:pt x="2214525" y="794237"/>
                  <a:pt x="2205527" y="812890"/>
                </a:cubicBezTo>
                <a:cubicBezTo>
                  <a:pt x="2204928" y="812890"/>
                  <a:pt x="2204928" y="812890"/>
                  <a:pt x="2204928" y="812890"/>
                </a:cubicBezTo>
                <a:cubicBezTo>
                  <a:pt x="2204928" y="787093"/>
                  <a:pt x="2204928" y="787093"/>
                  <a:pt x="2204928" y="787093"/>
                </a:cubicBezTo>
                <a:cubicBezTo>
                  <a:pt x="2163937" y="787093"/>
                  <a:pt x="2163937" y="787093"/>
                  <a:pt x="2163937" y="787093"/>
                </a:cubicBezTo>
                <a:cubicBezTo>
                  <a:pt x="2163937" y="949813"/>
                  <a:pt x="2163937" y="949813"/>
                  <a:pt x="2163937" y="949813"/>
                </a:cubicBezTo>
                <a:cubicBezTo>
                  <a:pt x="2204928" y="949813"/>
                  <a:pt x="2204928" y="949813"/>
                  <a:pt x="2204928" y="949813"/>
                </a:cubicBezTo>
                <a:cubicBezTo>
                  <a:pt x="2204928" y="862698"/>
                  <a:pt x="2204928" y="862698"/>
                  <a:pt x="2204928" y="862698"/>
                </a:cubicBezTo>
                <a:cubicBezTo>
                  <a:pt x="2204928" y="853967"/>
                  <a:pt x="2210326" y="821622"/>
                  <a:pt x="2248917" y="821622"/>
                </a:cubicBezTo>
                <a:cubicBezTo>
                  <a:pt x="2255515" y="821622"/>
                  <a:pt x="2261913" y="823011"/>
                  <a:pt x="2268713" y="824797"/>
                </a:cubicBezTo>
                <a:cubicBezTo>
                  <a:pt x="2268713" y="785307"/>
                  <a:pt x="2268713" y="785307"/>
                  <a:pt x="2268713" y="785307"/>
                </a:cubicBezTo>
                <a:cubicBezTo>
                  <a:pt x="2263913" y="784117"/>
                  <a:pt x="2259315" y="783125"/>
                  <a:pt x="2254116" y="783125"/>
                </a:cubicBezTo>
                <a:close/>
                <a:moveTo>
                  <a:pt x="2770070" y="783125"/>
                </a:moveTo>
                <a:cubicBezTo>
                  <a:pt x="2743230" y="783125"/>
                  <a:pt x="2727640" y="797214"/>
                  <a:pt x="2720536" y="812493"/>
                </a:cubicBezTo>
                <a:cubicBezTo>
                  <a:pt x="2719944" y="812493"/>
                  <a:pt x="2719944" y="812493"/>
                  <a:pt x="2719944" y="812493"/>
                </a:cubicBezTo>
                <a:cubicBezTo>
                  <a:pt x="2719944" y="787093"/>
                  <a:pt x="2719944" y="787093"/>
                  <a:pt x="2719944" y="787093"/>
                </a:cubicBezTo>
                <a:cubicBezTo>
                  <a:pt x="2681461" y="787093"/>
                  <a:pt x="2681461" y="787093"/>
                  <a:pt x="2681461" y="787093"/>
                </a:cubicBezTo>
                <a:cubicBezTo>
                  <a:pt x="2681461" y="949812"/>
                  <a:pt x="2681461" y="949812"/>
                  <a:pt x="2681461" y="949812"/>
                </a:cubicBezTo>
                <a:cubicBezTo>
                  <a:pt x="2721918" y="949812"/>
                  <a:pt x="2721918" y="949812"/>
                  <a:pt x="2721918" y="949812"/>
                </a:cubicBezTo>
                <a:cubicBezTo>
                  <a:pt x="2721918" y="861111"/>
                  <a:pt x="2721918" y="861111"/>
                  <a:pt x="2721918" y="861111"/>
                </a:cubicBezTo>
                <a:cubicBezTo>
                  <a:pt x="2721918" y="839282"/>
                  <a:pt x="2732377" y="819637"/>
                  <a:pt x="2759018" y="819637"/>
                </a:cubicBezTo>
                <a:cubicBezTo>
                  <a:pt x="2778555" y="819637"/>
                  <a:pt x="2786646" y="832932"/>
                  <a:pt x="2786646" y="852975"/>
                </a:cubicBezTo>
                <a:cubicBezTo>
                  <a:pt x="2786646" y="949812"/>
                  <a:pt x="2786646" y="949812"/>
                  <a:pt x="2786646" y="949812"/>
                </a:cubicBezTo>
                <a:cubicBezTo>
                  <a:pt x="2827102" y="949812"/>
                  <a:pt x="2827102" y="949812"/>
                  <a:pt x="2827102" y="949812"/>
                </a:cubicBezTo>
                <a:cubicBezTo>
                  <a:pt x="2827102" y="861706"/>
                  <a:pt x="2827102" y="861706"/>
                  <a:pt x="2827102" y="861706"/>
                </a:cubicBezTo>
                <a:cubicBezTo>
                  <a:pt x="2827102" y="840672"/>
                  <a:pt x="2836574" y="819637"/>
                  <a:pt x="2861835" y="819637"/>
                </a:cubicBezTo>
                <a:cubicBezTo>
                  <a:pt x="2885911" y="819637"/>
                  <a:pt x="2891831" y="837298"/>
                  <a:pt x="2891831" y="857737"/>
                </a:cubicBezTo>
                <a:cubicBezTo>
                  <a:pt x="2891831" y="949812"/>
                  <a:pt x="2891831" y="949812"/>
                  <a:pt x="2891831" y="949812"/>
                </a:cubicBezTo>
                <a:cubicBezTo>
                  <a:pt x="2932286" y="949812"/>
                  <a:pt x="2932286" y="949812"/>
                  <a:pt x="2932286" y="949812"/>
                </a:cubicBezTo>
                <a:cubicBezTo>
                  <a:pt x="2932286" y="852975"/>
                  <a:pt x="2932286" y="852975"/>
                  <a:pt x="2932286" y="852975"/>
                </a:cubicBezTo>
                <a:cubicBezTo>
                  <a:pt x="2932286" y="813882"/>
                  <a:pt x="2917288" y="783125"/>
                  <a:pt x="2874070" y="783125"/>
                </a:cubicBezTo>
                <a:cubicBezTo>
                  <a:pt x="2849796" y="783125"/>
                  <a:pt x="2832628" y="792451"/>
                  <a:pt x="2820787" y="813287"/>
                </a:cubicBezTo>
                <a:cubicBezTo>
                  <a:pt x="2812301" y="792848"/>
                  <a:pt x="2795132" y="783125"/>
                  <a:pt x="2770070" y="783125"/>
                </a:cubicBezTo>
                <a:close/>
                <a:moveTo>
                  <a:pt x="585671" y="783124"/>
                </a:moveTo>
                <a:cubicBezTo>
                  <a:pt x="536399" y="783124"/>
                  <a:pt x="497061" y="817057"/>
                  <a:pt x="497061" y="867957"/>
                </a:cubicBezTo>
                <a:cubicBezTo>
                  <a:pt x="497061" y="918857"/>
                  <a:pt x="536399" y="952987"/>
                  <a:pt x="585671" y="952987"/>
                </a:cubicBezTo>
                <a:cubicBezTo>
                  <a:pt x="611499" y="952987"/>
                  <a:pt x="635538" y="943912"/>
                  <a:pt x="654611" y="920632"/>
                </a:cubicBezTo>
                <a:cubicBezTo>
                  <a:pt x="625406" y="898733"/>
                  <a:pt x="625406" y="898733"/>
                  <a:pt x="625406" y="898733"/>
                </a:cubicBezTo>
                <a:cubicBezTo>
                  <a:pt x="615273" y="911162"/>
                  <a:pt x="601962" y="920632"/>
                  <a:pt x="581697" y="920632"/>
                </a:cubicBezTo>
                <a:cubicBezTo>
                  <a:pt x="558849" y="920632"/>
                  <a:pt x="540571" y="906033"/>
                  <a:pt x="537790" y="882161"/>
                </a:cubicBezTo>
                <a:cubicBezTo>
                  <a:pt x="662161" y="882161"/>
                  <a:pt x="662161" y="882161"/>
                  <a:pt x="662161" y="882161"/>
                </a:cubicBezTo>
                <a:cubicBezTo>
                  <a:pt x="662161" y="871113"/>
                  <a:pt x="662161" y="871113"/>
                  <a:pt x="662161" y="871113"/>
                </a:cubicBezTo>
                <a:cubicBezTo>
                  <a:pt x="662161" y="814690"/>
                  <a:pt x="631168" y="783124"/>
                  <a:pt x="585671" y="783124"/>
                </a:cubicBezTo>
                <a:close/>
                <a:moveTo>
                  <a:pt x="772236" y="783124"/>
                </a:moveTo>
                <a:cubicBezTo>
                  <a:pt x="722315" y="783124"/>
                  <a:pt x="692323" y="820341"/>
                  <a:pt x="692323" y="868248"/>
                </a:cubicBezTo>
                <a:cubicBezTo>
                  <a:pt x="692323" y="914373"/>
                  <a:pt x="724288" y="951589"/>
                  <a:pt x="773025" y="951589"/>
                </a:cubicBezTo>
                <a:cubicBezTo>
                  <a:pt x="793152" y="951589"/>
                  <a:pt x="814067" y="943671"/>
                  <a:pt x="825906" y="927834"/>
                </a:cubicBezTo>
                <a:cubicBezTo>
                  <a:pt x="826498" y="927834"/>
                  <a:pt x="826498" y="927834"/>
                  <a:pt x="826498" y="927834"/>
                </a:cubicBezTo>
                <a:cubicBezTo>
                  <a:pt x="826498" y="939712"/>
                  <a:pt x="826498" y="939712"/>
                  <a:pt x="826498" y="939712"/>
                </a:cubicBezTo>
                <a:cubicBezTo>
                  <a:pt x="826498" y="971781"/>
                  <a:pt x="814462" y="994151"/>
                  <a:pt x="775393" y="994151"/>
                </a:cubicBezTo>
                <a:cubicBezTo>
                  <a:pt x="752702" y="994151"/>
                  <a:pt x="735930" y="985639"/>
                  <a:pt x="719553" y="970792"/>
                </a:cubicBezTo>
                <a:cubicBezTo>
                  <a:pt x="695283" y="1004049"/>
                  <a:pt x="695283" y="1004049"/>
                  <a:pt x="695283" y="1004049"/>
                </a:cubicBezTo>
                <a:cubicBezTo>
                  <a:pt x="718369" y="1024241"/>
                  <a:pt x="745598" y="1030774"/>
                  <a:pt x="775591" y="1030774"/>
                </a:cubicBezTo>
                <a:cubicBezTo>
                  <a:pt x="838732" y="1030774"/>
                  <a:pt x="866948" y="993557"/>
                  <a:pt x="866948" y="934961"/>
                </a:cubicBezTo>
                <a:cubicBezTo>
                  <a:pt x="866948" y="787083"/>
                  <a:pt x="866948" y="787083"/>
                  <a:pt x="866948" y="787083"/>
                </a:cubicBezTo>
                <a:cubicBezTo>
                  <a:pt x="828669" y="787083"/>
                  <a:pt x="828669" y="787083"/>
                  <a:pt x="828669" y="787083"/>
                </a:cubicBezTo>
                <a:lnTo>
                  <a:pt x="828669" y="811433"/>
                </a:lnTo>
                <a:cubicBezTo>
                  <a:pt x="827879" y="811433"/>
                  <a:pt x="827879" y="811433"/>
                  <a:pt x="827879" y="811433"/>
                </a:cubicBezTo>
                <a:cubicBezTo>
                  <a:pt x="816040" y="791834"/>
                  <a:pt x="794928" y="783124"/>
                  <a:pt x="772236" y="783124"/>
                </a:cubicBezTo>
                <a:close/>
                <a:moveTo>
                  <a:pt x="469764" y="783124"/>
                </a:moveTo>
                <a:cubicBezTo>
                  <a:pt x="448170" y="783124"/>
                  <a:pt x="430174" y="794237"/>
                  <a:pt x="421176" y="812890"/>
                </a:cubicBezTo>
                <a:cubicBezTo>
                  <a:pt x="420576" y="812890"/>
                  <a:pt x="420576" y="812890"/>
                  <a:pt x="420576" y="812890"/>
                </a:cubicBezTo>
                <a:cubicBezTo>
                  <a:pt x="420576" y="787093"/>
                  <a:pt x="420576" y="787093"/>
                  <a:pt x="420576" y="787093"/>
                </a:cubicBezTo>
                <a:cubicBezTo>
                  <a:pt x="379586" y="787093"/>
                  <a:pt x="379586" y="787093"/>
                  <a:pt x="379586" y="787093"/>
                </a:cubicBezTo>
                <a:cubicBezTo>
                  <a:pt x="379586" y="949812"/>
                  <a:pt x="379586" y="949812"/>
                  <a:pt x="379586" y="949812"/>
                </a:cubicBezTo>
                <a:cubicBezTo>
                  <a:pt x="420576" y="949812"/>
                  <a:pt x="420576" y="949812"/>
                  <a:pt x="420576" y="949812"/>
                </a:cubicBezTo>
                <a:cubicBezTo>
                  <a:pt x="420576" y="862698"/>
                  <a:pt x="420576" y="862698"/>
                  <a:pt x="420576" y="862698"/>
                </a:cubicBezTo>
                <a:cubicBezTo>
                  <a:pt x="420576" y="853966"/>
                  <a:pt x="425975" y="821621"/>
                  <a:pt x="464566" y="821621"/>
                </a:cubicBezTo>
                <a:cubicBezTo>
                  <a:pt x="471164" y="821621"/>
                  <a:pt x="477563" y="823010"/>
                  <a:pt x="484361" y="824796"/>
                </a:cubicBezTo>
                <a:cubicBezTo>
                  <a:pt x="484361" y="785307"/>
                  <a:pt x="484361" y="785307"/>
                  <a:pt x="484361" y="785307"/>
                </a:cubicBezTo>
                <a:cubicBezTo>
                  <a:pt x="479762" y="784116"/>
                  <a:pt x="474963" y="783124"/>
                  <a:pt x="469764" y="783124"/>
                </a:cubicBezTo>
                <a:close/>
                <a:moveTo>
                  <a:pt x="1082053" y="783122"/>
                </a:moveTo>
                <a:cubicBezTo>
                  <a:pt x="1033393" y="783122"/>
                  <a:pt x="993946" y="821147"/>
                  <a:pt x="993946" y="868054"/>
                </a:cubicBezTo>
                <a:cubicBezTo>
                  <a:pt x="993946" y="914961"/>
                  <a:pt x="1033393" y="952986"/>
                  <a:pt x="1082053" y="952986"/>
                </a:cubicBezTo>
                <a:cubicBezTo>
                  <a:pt x="1130713" y="952986"/>
                  <a:pt x="1170160" y="914961"/>
                  <a:pt x="1170160" y="868054"/>
                </a:cubicBezTo>
                <a:cubicBezTo>
                  <a:pt x="1170160" y="821147"/>
                  <a:pt x="1130713" y="783122"/>
                  <a:pt x="1082053" y="783122"/>
                </a:cubicBezTo>
                <a:close/>
                <a:moveTo>
                  <a:pt x="1859337" y="740263"/>
                </a:moveTo>
                <a:cubicBezTo>
                  <a:pt x="1859337" y="787031"/>
                  <a:pt x="1859337" y="787031"/>
                  <a:pt x="1859337" y="787031"/>
                </a:cubicBezTo>
                <a:cubicBezTo>
                  <a:pt x="1825802" y="787031"/>
                  <a:pt x="1825802" y="787031"/>
                  <a:pt x="1825802" y="787031"/>
                </a:cubicBezTo>
                <a:cubicBezTo>
                  <a:pt x="1825802" y="821367"/>
                  <a:pt x="1825802" y="821367"/>
                  <a:pt x="1825802" y="821367"/>
                </a:cubicBezTo>
                <a:cubicBezTo>
                  <a:pt x="1859337" y="821367"/>
                  <a:pt x="1859337" y="821367"/>
                  <a:pt x="1859337" y="821367"/>
                </a:cubicBezTo>
                <a:cubicBezTo>
                  <a:pt x="1859337" y="895564"/>
                  <a:pt x="1859337" y="895564"/>
                  <a:pt x="1859337" y="895564"/>
                </a:cubicBezTo>
                <a:cubicBezTo>
                  <a:pt x="1859337" y="933650"/>
                  <a:pt x="1869457" y="952988"/>
                  <a:pt x="1912716" y="952988"/>
                </a:cubicBezTo>
                <a:cubicBezTo>
                  <a:pt x="1922043" y="952988"/>
                  <a:pt x="1936330" y="951607"/>
                  <a:pt x="1944864" y="947660"/>
                </a:cubicBezTo>
                <a:cubicBezTo>
                  <a:pt x="1944864" y="913522"/>
                  <a:pt x="1944864" y="913522"/>
                  <a:pt x="1944864" y="913522"/>
                </a:cubicBezTo>
                <a:cubicBezTo>
                  <a:pt x="1939705" y="917271"/>
                  <a:pt x="1929981" y="918652"/>
                  <a:pt x="1922835" y="918652"/>
                </a:cubicBezTo>
                <a:cubicBezTo>
                  <a:pt x="1904780" y="918652"/>
                  <a:pt x="1900017" y="908391"/>
                  <a:pt x="1900017" y="892210"/>
                </a:cubicBezTo>
                <a:cubicBezTo>
                  <a:pt x="1900017" y="821367"/>
                  <a:pt x="1900017" y="821367"/>
                  <a:pt x="1900017" y="821367"/>
                </a:cubicBezTo>
                <a:cubicBezTo>
                  <a:pt x="1944864" y="821367"/>
                  <a:pt x="1944864" y="821367"/>
                  <a:pt x="1944864" y="821367"/>
                </a:cubicBezTo>
                <a:cubicBezTo>
                  <a:pt x="1944864" y="787031"/>
                  <a:pt x="1944864" y="787031"/>
                  <a:pt x="1944864" y="787031"/>
                </a:cubicBezTo>
                <a:cubicBezTo>
                  <a:pt x="1900017" y="787031"/>
                  <a:pt x="1900017" y="787031"/>
                  <a:pt x="1900017" y="787031"/>
                </a:cubicBezTo>
                <a:lnTo>
                  <a:pt x="1900017" y="740263"/>
                </a:lnTo>
                <a:cubicBezTo>
                  <a:pt x="1859337" y="740263"/>
                  <a:pt x="1859337" y="740263"/>
                  <a:pt x="1859337" y="740263"/>
                </a:cubicBezTo>
                <a:close/>
                <a:moveTo>
                  <a:pt x="934117" y="706923"/>
                </a:moveTo>
                <a:cubicBezTo>
                  <a:pt x="919177" y="706923"/>
                  <a:pt x="908221" y="718678"/>
                  <a:pt x="908221" y="731430"/>
                </a:cubicBezTo>
                <a:cubicBezTo>
                  <a:pt x="908221" y="744381"/>
                  <a:pt x="919177" y="756136"/>
                  <a:pt x="934117" y="756136"/>
                </a:cubicBezTo>
                <a:cubicBezTo>
                  <a:pt x="949056" y="756136"/>
                  <a:pt x="960609" y="745576"/>
                  <a:pt x="960609" y="731430"/>
                </a:cubicBezTo>
                <a:cubicBezTo>
                  <a:pt x="960609" y="717483"/>
                  <a:pt x="949056" y="706923"/>
                  <a:pt x="934117" y="706923"/>
                </a:cubicBezTo>
                <a:close/>
                <a:moveTo>
                  <a:pt x="2413632" y="692638"/>
                </a:moveTo>
                <a:lnTo>
                  <a:pt x="2413632" y="806851"/>
                </a:lnTo>
                <a:cubicBezTo>
                  <a:pt x="2412637" y="806851"/>
                  <a:pt x="2412637" y="806851"/>
                  <a:pt x="2412637" y="806851"/>
                </a:cubicBezTo>
                <a:cubicBezTo>
                  <a:pt x="2404075" y="796342"/>
                  <a:pt x="2387748" y="782263"/>
                  <a:pt x="2357085" y="782263"/>
                </a:cubicBezTo>
                <a:cubicBezTo>
                  <a:pt x="2310493" y="782263"/>
                  <a:pt x="2278236" y="819541"/>
                  <a:pt x="2278236" y="867527"/>
                </a:cubicBezTo>
                <a:cubicBezTo>
                  <a:pt x="2278236" y="915710"/>
                  <a:pt x="2308502" y="952988"/>
                  <a:pt x="2358877" y="952988"/>
                </a:cubicBezTo>
                <a:cubicBezTo>
                  <a:pt x="2381775" y="952988"/>
                  <a:pt x="2403080" y="944065"/>
                  <a:pt x="2415026" y="924435"/>
                </a:cubicBezTo>
                <a:cubicBezTo>
                  <a:pt x="2415624" y="924435"/>
                  <a:pt x="2415624" y="924435"/>
                  <a:pt x="2415624" y="924435"/>
                </a:cubicBezTo>
                <a:cubicBezTo>
                  <a:pt x="2415624" y="948824"/>
                  <a:pt x="2415624" y="948824"/>
                  <a:pt x="2415624" y="948824"/>
                </a:cubicBezTo>
                <a:cubicBezTo>
                  <a:pt x="2454450" y="948824"/>
                  <a:pt x="2454450" y="948824"/>
                  <a:pt x="2454450" y="948824"/>
                </a:cubicBezTo>
                <a:cubicBezTo>
                  <a:pt x="2454450" y="692638"/>
                  <a:pt x="2454450" y="692638"/>
                  <a:pt x="2454450" y="692638"/>
                </a:cubicBezTo>
                <a:cubicBezTo>
                  <a:pt x="2413632" y="692638"/>
                  <a:pt x="2413632" y="692638"/>
                  <a:pt x="2413632" y="692638"/>
                </a:cubicBezTo>
                <a:close/>
                <a:moveTo>
                  <a:pt x="1201910" y="492612"/>
                </a:moveTo>
                <a:cubicBezTo>
                  <a:pt x="1228213" y="492612"/>
                  <a:pt x="1249535" y="514645"/>
                  <a:pt x="1249535" y="541825"/>
                </a:cubicBezTo>
                <a:cubicBezTo>
                  <a:pt x="1249535" y="569005"/>
                  <a:pt x="1228213" y="591038"/>
                  <a:pt x="1201910" y="591038"/>
                </a:cubicBezTo>
                <a:cubicBezTo>
                  <a:pt x="1175607" y="591038"/>
                  <a:pt x="1154285" y="569005"/>
                  <a:pt x="1154285" y="541825"/>
                </a:cubicBezTo>
                <a:cubicBezTo>
                  <a:pt x="1154285" y="514645"/>
                  <a:pt x="1175607" y="492612"/>
                  <a:pt x="1201910" y="492612"/>
                </a:cubicBezTo>
                <a:close/>
                <a:moveTo>
                  <a:pt x="1622596" y="492612"/>
                </a:moveTo>
                <a:cubicBezTo>
                  <a:pt x="1648899" y="492612"/>
                  <a:pt x="1670221" y="514645"/>
                  <a:pt x="1670221" y="541825"/>
                </a:cubicBezTo>
                <a:cubicBezTo>
                  <a:pt x="1670221" y="569005"/>
                  <a:pt x="1648899" y="591038"/>
                  <a:pt x="1622596" y="591038"/>
                </a:cubicBezTo>
                <a:cubicBezTo>
                  <a:pt x="1596294" y="591038"/>
                  <a:pt x="1574971" y="569005"/>
                  <a:pt x="1574971" y="541825"/>
                </a:cubicBezTo>
                <a:cubicBezTo>
                  <a:pt x="1574971" y="514645"/>
                  <a:pt x="1596294" y="492612"/>
                  <a:pt x="1622596" y="492612"/>
                </a:cubicBezTo>
                <a:close/>
                <a:moveTo>
                  <a:pt x="1828973" y="492612"/>
                </a:moveTo>
                <a:cubicBezTo>
                  <a:pt x="1855275" y="492612"/>
                  <a:pt x="1876597" y="514645"/>
                  <a:pt x="1876597" y="541825"/>
                </a:cubicBezTo>
                <a:cubicBezTo>
                  <a:pt x="1876597" y="569005"/>
                  <a:pt x="1855275" y="591038"/>
                  <a:pt x="1828973" y="591038"/>
                </a:cubicBezTo>
                <a:cubicBezTo>
                  <a:pt x="1802669" y="591038"/>
                  <a:pt x="1781347" y="569005"/>
                  <a:pt x="1781347" y="541825"/>
                </a:cubicBezTo>
                <a:cubicBezTo>
                  <a:pt x="1781347" y="514645"/>
                  <a:pt x="1802669" y="492612"/>
                  <a:pt x="1828973" y="492612"/>
                </a:cubicBezTo>
                <a:close/>
                <a:moveTo>
                  <a:pt x="1416222" y="492611"/>
                </a:moveTo>
                <a:cubicBezTo>
                  <a:pt x="1442524" y="492611"/>
                  <a:pt x="1463847" y="514644"/>
                  <a:pt x="1463847" y="541824"/>
                </a:cubicBezTo>
                <a:cubicBezTo>
                  <a:pt x="1463847" y="569004"/>
                  <a:pt x="1442524" y="591037"/>
                  <a:pt x="1416222" y="591037"/>
                </a:cubicBezTo>
                <a:cubicBezTo>
                  <a:pt x="1389919" y="591037"/>
                  <a:pt x="1368596" y="569004"/>
                  <a:pt x="1368596" y="541824"/>
                </a:cubicBezTo>
                <a:cubicBezTo>
                  <a:pt x="1368596" y="514644"/>
                  <a:pt x="1389919" y="492611"/>
                  <a:pt x="1416222" y="492611"/>
                </a:cubicBezTo>
                <a:close/>
                <a:moveTo>
                  <a:pt x="749081" y="486262"/>
                </a:moveTo>
                <a:cubicBezTo>
                  <a:pt x="774723" y="486262"/>
                  <a:pt x="790348" y="501527"/>
                  <a:pt x="790749" y="525950"/>
                </a:cubicBezTo>
                <a:cubicBezTo>
                  <a:pt x="790749" y="525950"/>
                  <a:pt x="790749" y="525950"/>
                  <a:pt x="706611" y="525950"/>
                </a:cubicBezTo>
                <a:cubicBezTo>
                  <a:pt x="709616" y="501934"/>
                  <a:pt x="724641" y="486262"/>
                  <a:pt x="749081" y="486262"/>
                </a:cubicBezTo>
                <a:close/>
                <a:moveTo>
                  <a:pt x="754787" y="456099"/>
                </a:moveTo>
                <a:cubicBezTo>
                  <a:pt x="705930" y="456099"/>
                  <a:pt x="666923" y="490548"/>
                  <a:pt x="666923" y="541924"/>
                </a:cubicBezTo>
                <a:cubicBezTo>
                  <a:pt x="666923" y="593299"/>
                  <a:pt x="705930" y="627549"/>
                  <a:pt x="754787" y="627549"/>
                </a:cubicBezTo>
                <a:cubicBezTo>
                  <a:pt x="780397" y="627549"/>
                  <a:pt x="804235" y="618389"/>
                  <a:pt x="823147" y="594892"/>
                </a:cubicBezTo>
                <a:cubicBezTo>
                  <a:pt x="794187" y="572789"/>
                  <a:pt x="794187" y="572789"/>
                  <a:pt x="794187" y="572789"/>
                </a:cubicBezTo>
                <a:cubicBezTo>
                  <a:pt x="783943" y="585533"/>
                  <a:pt x="770941" y="594892"/>
                  <a:pt x="750650" y="594892"/>
                </a:cubicBezTo>
                <a:cubicBezTo>
                  <a:pt x="728191" y="594892"/>
                  <a:pt x="709870" y="580355"/>
                  <a:pt x="707309" y="556261"/>
                </a:cubicBezTo>
                <a:cubicBezTo>
                  <a:pt x="830436" y="556261"/>
                  <a:pt x="830436" y="556261"/>
                  <a:pt x="830436" y="556261"/>
                </a:cubicBezTo>
                <a:cubicBezTo>
                  <a:pt x="830436" y="544911"/>
                  <a:pt x="830436" y="544911"/>
                  <a:pt x="830436" y="544911"/>
                </a:cubicBezTo>
                <a:cubicBezTo>
                  <a:pt x="830436" y="488159"/>
                  <a:pt x="799901" y="456099"/>
                  <a:pt x="754787" y="456099"/>
                </a:cubicBezTo>
                <a:close/>
                <a:moveTo>
                  <a:pt x="467295" y="456099"/>
                </a:moveTo>
                <a:cubicBezTo>
                  <a:pt x="440109" y="456099"/>
                  <a:pt x="424432" y="470370"/>
                  <a:pt x="417289" y="485631"/>
                </a:cubicBezTo>
                <a:cubicBezTo>
                  <a:pt x="416693" y="485631"/>
                  <a:pt x="416693" y="485631"/>
                  <a:pt x="416693" y="485631"/>
                </a:cubicBezTo>
                <a:cubicBezTo>
                  <a:pt x="416693" y="460261"/>
                  <a:pt x="416693" y="460261"/>
                  <a:pt x="416693" y="460261"/>
                </a:cubicBezTo>
                <a:cubicBezTo>
                  <a:pt x="377998" y="460261"/>
                  <a:pt x="377998" y="460261"/>
                  <a:pt x="377998" y="460261"/>
                </a:cubicBezTo>
                <a:cubicBezTo>
                  <a:pt x="377998" y="622787"/>
                  <a:pt x="377998" y="622787"/>
                  <a:pt x="377998" y="622787"/>
                </a:cubicBezTo>
                <a:cubicBezTo>
                  <a:pt x="418678" y="622787"/>
                  <a:pt x="418678" y="622787"/>
                  <a:pt x="418678" y="622787"/>
                </a:cubicBezTo>
                <a:cubicBezTo>
                  <a:pt x="418678" y="533992"/>
                  <a:pt x="418678" y="533992"/>
                  <a:pt x="418678" y="533992"/>
                </a:cubicBezTo>
                <a:cubicBezTo>
                  <a:pt x="418678" y="512388"/>
                  <a:pt x="429195" y="492767"/>
                  <a:pt x="455984" y="492767"/>
                </a:cubicBezTo>
                <a:cubicBezTo>
                  <a:pt x="475629" y="492767"/>
                  <a:pt x="483765" y="505848"/>
                  <a:pt x="483765" y="525866"/>
                </a:cubicBezTo>
                <a:cubicBezTo>
                  <a:pt x="483765" y="622787"/>
                  <a:pt x="483765" y="622787"/>
                  <a:pt x="483765" y="622787"/>
                </a:cubicBezTo>
                <a:lnTo>
                  <a:pt x="524643" y="622787"/>
                </a:lnTo>
                <a:cubicBezTo>
                  <a:pt x="524643" y="534785"/>
                  <a:pt x="524643" y="534785"/>
                  <a:pt x="524643" y="534785"/>
                </a:cubicBezTo>
                <a:cubicBezTo>
                  <a:pt x="524643" y="513776"/>
                  <a:pt x="533970" y="492767"/>
                  <a:pt x="559568" y="492767"/>
                </a:cubicBezTo>
                <a:cubicBezTo>
                  <a:pt x="583579" y="492767"/>
                  <a:pt x="589731" y="510406"/>
                  <a:pt x="589731" y="530623"/>
                </a:cubicBezTo>
                <a:cubicBezTo>
                  <a:pt x="589731" y="622787"/>
                  <a:pt x="589731" y="622787"/>
                  <a:pt x="589731" y="622787"/>
                </a:cubicBezTo>
                <a:cubicBezTo>
                  <a:pt x="630411" y="622787"/>
                  <a:pt x="630411" y="622787"/>
                  <a:pt x="630411" y="622787"/>
                </a:cubicBezTo>
                <a:cubicBezTo>
                  <a:pt x="630411" y="525866"/>
                  <a:pt x="630411" y="525866"/>
                  <a:pt x="630411" y="525866"/>
                </a:cubicBezTo>
                <a:cubicBezTo>
                  <a:pt x="630411" y="487019"/>
                  <a:pt x="615131" y="456099"/>
                  <a:pt x="571673" y="456099"/>
                </a:cubicBezTo>
                <a:cubicBezTo>
                  <a:pt x="547265" y="456099"/>
                  <a:pt x="530001" y="465613"/>
                  <a:pt x="518095" y="486226"/>
                </a:cubicBezTo>
                <a:cubicBezTo>
                  <a:pt x="509562" y="466009"/>
                  <a:pt x="492298" y="456099"/>
                  <a:pt x="467295" y="456099"/>
                </a:cubicBezTo>
                <a:close/>
                <a:moveTo>
                  <a:pt x="1087129" y="456099"/>
                </a:moveTo>
                <a:cubicBezTo>
                  <a:pt x="1065775" y="456099"/>
                  <a:pt x="1047614" y="467396"/>
                  <a:pt x="1038833" y="485829"/>
                </a:cubicBezTo>
                <a:cubicBezTo>
                  <a:pt x="1038035" y="485829"/>
                  <a:pt x="1038035" y="485829"/>
                  <a:pt x="1038035" y="485829"/>
                </a:cubicBezTo>
                <a:cubicBezTo>
                  <a:pt x="1038035" y="460261"/>
                  <a:pt x="1038035" y="460261"/>
                  <a:pt x="1038035" y="460261"/>
                </a:cubicBezTo>
                <a:cubicBezTo>
                  <a:pt x="997122" y="460261"/>
                  <a:pt x="997122" y="460261"/>
                  <a:pt x="997122" y="460261"/>
                </a:cubicBezTo>
                <a:cubicBezTo>
                  <a:pt x="997122" y="622787"/>
                  <a:pt x="997122" y="622787"/>
                  <a:pt x="997122" y="622787"/>
                </a:cubicBezTo>
                <a:cubicBezTo>
                  <a:pt x="1038035" y="622787"/>
                  <a:pt x="1038035" y="622787"/>
                  <a:pt x="1038035" y="622787"/>
                </a:cubicBezTo>
                <a:lnTo>
                  <a:pt x="1038035" y="535776"/>
                </a:lnTo>
                <a:cubicBezTo>
                  <a:pt x="1038035" y="526857"/>
                  <a:pt x="1043623" y="494748"/>
                  <a:pt x="1082140" y="494748"/>
                </a:cubicBezTo>
                <a:cubicBezTo>
                  <a:pt x="1088526" y="494748"/>
                  <a:pt x="1095112" y="496136"/>
                  <a:pt x="1101897" y="497721"/>
                </a:cubicBezTo>
                <a:cubicBezTo>
                  <a:pt x="1101897" y="458477"/>
                  <a:pt x="1101897" y="458477"/>
                  <a:pt x="1101897" y="458477"/>
                </a:cubicBezTo>
                <a:cubicBezTo>
                  <a:pt x="1097108" y="457090"/>
                  <a:pt x="1092318" y="456099"/>
                  <a:pt x="1087129" y="456099"/>
                </a:cubicBezTo>
                <a:close/>
                <a:moveTo>
                  <a:pt x="1201910" y="456099"/>
                </a:moveTo>
                <a:cubicBezTo>
                  <a:pt x="1152812" y="456099"/>
                  <a:pt x="1113010" y="494479"/>
                  <a:pt x="1113010" y="541824"/>
                </a:cubicBezTo>
                <a:cubicBezTo>
                  <a:pt x="1113010" y="589169"/>
                  <a:pt x="1152812" y="627549"/>
                  <a:pt x="1201910" y="627549"/>
                </a:cubicBezTo>
                <a:cubicBezTo>
                  <a:pt x="1251008" y="627549"/>
                  <a:pt x="1290810" y="589169"/>
                  <a:pt x="1290810" y="541824"/>
                </a:cubicBezTo>
                <a:cubicBezTo>
                  <a:pt x="1290810" y="494479"/>
                  <a:pt x="1251008" y="456099"/>
                  <a:pt x="1201910" y="456099"/>
                </a:cubicBezTo>
                <a:close/>
                <a:moveTo>
                  <a:pt x="1621804" y="456099"/>
                </a:moveTo>
                <a:cubicBezTo>
                  <a:pt x="1573144" y="456099"/>
                  <a:pt x="1533696" y="494479"/>
                  <a:pt x="1533696" y="541824"/>
                </a:cubicBezTo>
                <a:cubicBezTo>
                  <a:pt x="1533696" y="589169"/>
                  <a:pt x="1573144" y="627549"/>
                  <a:pt x="1621804" y="627549"/>
                </a:cubicBezTo>
                <a:cubicBezTo>
                  <a:pt x="1670464" y="627549"/>
                  <a:pt x="1709911" y="589169"/>
                  <a:pt x="1709911" y="541824"/>
                </a:cubicBezTo>
                <a:cubicBezTo>
                  <a:pt x="1709911" y="494479"/>
                  <a:pt x="1670464" y="456099"/>
                  <a:pt x="1621804" y="456099"/>
                </a:cubicBezTo>
                <a:close/>
                <a:moveTo>
                  <a:pt x="1828973" y="456099"/>
                </a:moveTo>
                <a:cubicBezTo>
                  <a:pt x="1779874" y="456099"/>
                  <a:pt x="1740072" y="494479"/>
                  <a:pt x="1740072" y="541824"/>
                </a:cubicBezTo>
                <a:cubicBezTo>
                  <a:pt x="1740072" y="589169"/>
                  <a:pt x="1779874" y="627549"/>
                  <a:pt x="1828973" y="627549"/>
                </a:cubicBezTo>
                <a:cubicBezTo>
                  <a:pt x="1878070" y="627549"/>
                  <a:pt x="1917873" y="589169"/>
                  <a:pt x="1917873" y="541824"/>
                </a:cubicBezTo>
                <a:cubicBezTo>
                  <a:pt x="1917873" y="494479"/>
                  <a:pt x="1878070" y="456099"/>
                  <a:pt x="1828973" y="456099"/>
                </a:cubicBezTo>
                <a:close/>
                <a:moveTo>
                  <a:pt x="1423621" y="456098"/>
                </a:moveTo>
                <a:cubicBezTo>
                  <a:pt x="1400930" y="456098"/>
                  <a:pt x="1379817" y="465035"/>
                  <a:pt x="1367979" y="484696"/>
                </a:cubicBezTo>
                <a:cubicBezTo>
                  <a:pt x="1367189" y="484696"/>
                  <a:pt x="1367189" y="484696"/>
                  <a:pt x="1367189" y="484696"/>
                </a:cubicBezTo>
                <a:cubicBezTo>
                  <a:pt x="1367189" y="460269"/>
                  <a:pt x="1367189" y="460269"/>
                  <a:pt x="1367189" y="460269"/>
                </a:cubicBezTo>
                <a:cubicBezTo>
                  <a:pt x="1328909" y="460269"/>
                  <a:pt x="1328909" y="460269"/>
                  <a:pt x="1328909" y="460269"/>
                </a:cubicBezTo>
                <a:cubicBezTo>
                  <a:pt x="1328909" y="700573"/>
                  <a:pt x="1328909" y="700573"/>
                  <a:pt x="1328909" y="700573"/>
                </a:cubicBezTo>
                <a:cubicBezTo>
                  <a:pt x="1369359" y="700573"/>
                  <a:pt x="1369359" y="700573"/>
                  <a:pt x="1369359" y="700573"/>
                </a:cubicBezTo>
                <a:cubicBezTo>
                  <a:pt x="1369359" y="602465"/>
                  <a:pt x="1369359" y="602465"/>
                  <a:pt x="1369359" y="602465"/>
                </a:cubicBezTo>
                <a:cubicBezTo>
                  <a:pt x="1370347" y="602465"/>
                  <a:pt x="1370347" y="602465"/>
                  <a:pt x="1370347" y="602465"/>
                </a:cubicBezTo>
                <a:cubicBezTo>
                  <a:pt x="1378831" y="612991"/>
                  <a:pt x="1395011" y="627092"/>
                  <a:pt x="1425199" y="627092"/>
                </a:cubicBezTo>
                <a:cubicBezTo>
                  <a:pt x="1471570" y="627092"/>
                  <a:pt x="1503535" y="589755"/>
                  <a:pt x="1503535" y="541694"/>
                </a:cubicBezTo>
                <a:cubicBezTo>
                  <a:pt x="1503535" y="493435"/>
                  <a:pt x="1473543" y="456098"/>
                  <a:pt x="1423621" y="456098"/>
                </a:cubicBezTo>
                <a:close/>
                <a:moveTo>
                  <a:pt x="879845" y="413236"/>
                </a:moveTo>
                <a:cubicBezTo>
                  <a:pt x="879845" y="460552"/>
                  <a:pt x="879845" y="460552"/>
                  <a:pt x="879845" y="460552"/>
                </a:cubicBezTo>
                <a:cubicBezTo>
                  <a:pt x="846309" y="460552"/>
                  <a:pt x="846309" y="460552"/>
                  <a:pt x="846309" y="460552"/>
                </a:cubicBezTo>
                <a:cubicBezTo>
                  <a:pt x="846309" y="495144"/>
                  <a:pt x="846309" y="495144"/>
                  <a:pt x="846309" y="495144"/>
                </a:cubicBezTo>
                <a:cubicBezTo>
                  <a:pt x="879845" y="495144"/>
                  <a:pt x="879845" y="495144"/>
                  <a:pt x="879845" y="495144"/>
                </a:cubicBezTo>
                <a:cubicBezTo>
                  <a:pt x="879845" y="569895"/>
                  <a:pt x="879845" y="569895"/>
                  <a:pt x="879845" y="569895"/>
                </a:cubicBezTo>
                <a:cubicBezTo>
                  <a:pt x="879845" y="608265"/>
                  <a:pt x="889966" y="627549"/>
                  <a:pt x="933027" y="627549"/>
                </a:cubicBezTo>
                <a:cubicBezTo>
                  <a:pt x="942552" y="627549"/>
                  <a:pt x="956840" y="626356"/>
                  <a:pt x="965372" y="622182"/>
                </a:cubicBezTo>
                <a:cubicBezTo>
                  <a:pt x="965372" y="587987"/>
                  <a:pt x="965372" y="587987"/>
                  <a:pt x="965372" y="587987"/>
                </a:cubicBezTo>
                <a:cubicBezTo>
                  <a:pt x="960213" y="591565"/>
                  <a:pt x="950291" y="592957"/>
                  <a:pt x="943346" y="592957"/>
                </a:cubicBezTo>
                <a:cubicBezTo>
                  <a:pt x="925288" y="592957"/>
                  <a:pt x="920525" y="582818"/>
                  <a:pt x="920525" y="566516"/>
                </a:cubicBezTo>
                <a:cubicBezTo>
                  <a:pt x="920525" y="495144"/>
                  <a:pt x="920525" y="495144"/>
                  <a:pt x="920525" y="495144"/>
                </a:cubicBezTo>
                <a:cubicBezTo>
                  <a:pt x="965372" y="495144"/>
                  <a:pt x="965372" y="495144"/>
                  <a:pt x="965372" y="495144"/>
                </a:cubicBezTo>
                <a:cubicBezTo>
                  <a:pt x="965372" y="460552"/>
                  <a:pt x="965372" y="460552"/>
                  <a:pt x="965372" y="460552"/>
                </a:cubicBezTo>
                <a:cubicBezTo>
                  <a:pt x="920525" y="460552"/>
                  <a:pt x="920525" y="460552"/>
                  <a:pt x="920525" y="460552"/>
                </a:cubicBezTo>
                <a:lnTo>
                  <a:pt x="920525" y="413236"/>
                </a:lnTo>
                <a:cubicBezTo>
                  <a:pt x="879845" y="413236"/>
                  <a:pt x="879845" y="413236"/>
                  <a:pt x="879845" y="413236"/>
                </a:cubicBezTo>
                <a:close/>
                <a:moveTo>
                  <a:pt x="1955972" y="367199"/>
                </a:moveTo>
                <a:lnTo>
                  <a:pt x="1955972" y="622786"/>
                </a:lnTo>
                <a:lnTo>
                  <a:pt x="1997247" y="622786"/>
                </a:lnTo>
                <a:lnTo>
                  <a:pt x="1997247" y="367199"/>
                </a:lnTo>
                <a:close/>
                <a:moveTo>
                  <a:pt x="0" y="0"/>
                </a:moveTo>
                <a:lnTo>
                  <a:pt x="11483996" y="0"/>
                </a:lnTo>
                <a:lnTo>
                  <a:pt x="11483996" y="6857998"/>
                </a:lnTo>
                <a:lnTo>
                  <a:pt x="0" y="685799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lvl1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lang="nl-NL" dirty="0"/>
              <a:t>[Klik op pictogram om afbeelding in te voegen]</a:t>
            </a:r>
          </a:p>
          <a:p>
            <a:endParaRPr lang="nl-NL" dirty="0"/>
          </a:p>
        </p:txBody>
      </p:sp>
      <p:sp>
        <p:nvSpPr>
          <p:cNvPr id="4" name="***Tijdelijke aanduiding voor datum 3"/>
          <p:cNvSpPr>
            <a:spLocks noGrp="1" noSelect="1"/>
          </p:cNvSpPr>
          <p:nvPr>
            <p:ph type="dt" sz="half" idx="10"/>
          </p:nvPr>
        </p:nvSpPr>
        <p:spPr bwMode="gray">
          <a:xfrm>
            <a:off x="1094257" y="6244800"/>
            <a:ext cx="2844430" cy="365125"/>
          </a:xfrm>
          <a:prstGeom prst="rect">
            <a:avLst/>
          </a:prstGeom>
        </p:spPr>
        <p:txBody>
          <a:bodyPr/>
          <a:lstStyle>
            <a:lvl1pPr algn="l">
              <a:defRPr sz="2133" b="1">
                <a:solidFill>
                  <a:schemeClr val="bg1"/>
                </a:solidFill>
              </a:defRPr>
            </a:lvl1pPr>
          </a:lstStyle>
          <a:p>
            <a:fld id="{DFD8EA25-089B-4987-A853-1CE386BF4F76}" type="datetime1">
              <a:rPr lang="nl-NL" noProof="1" smtClean="0"/>
              <a:t>14-9-2023</a:t>
            </a:fld>
            <a:endParaRPr lang="nl-NL" noProof="1"/>
          </a:p>
        </p:txBody>
      </p:sp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1094258" y="1972800"/>
            <a:ext cx="9790725" cy="1096152"/>
          </a:xfrm>
        </p:spPr>
        <p:txBody>
          <a:bodyPr anchor="t" anchorCtr="0"/>
          <a:lstStyle>
            <a:lvl1pPr algn="l">
              <a:defRPr sz="6133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1094258" y="4012800"/>
            <a:ext cx="9790725" cy="1752600"/>
          </a:xfrm>
        </p:spPr>
        <p:txBody>
          <a:bodyPr/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[jaar / subtitel]</a:t>
            </a:r>
          </a:p>
        </p:txBody>
      </p:sp>
    </p:spTree>
    <p:extLst>
      <p:ext uri="{BB962C8B-B14F-4D97-AF65-F5344CB8AC3E}">
        <p14:creationId xmlns:p14="http://schemas.microsoft.com/office/powerpoint/2010/main" val="3793817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5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4" name="Tijdelijke aanduiding voor datum 3"/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fld id="{9E936579-3122-442B-B3CC-D67BC2E7948F}" type="datetime1">
              <a:rPr lang="nl-NL" smtClean="0"/>
              <a:t>14-9-2023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pPr algn="l"/>
            <a:r>
              <a:rPr lang="nl-NL" dirty="0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grpSp>
        <p:nvGrpSpPr>
          <p:cNvPr id="7" name="Group 4"/>
          <p:cNvGrpSpPr>
            <a:grpSpLocks noSelect="1" noChangeAspect="1"/>
          </p:cNvGrpSpPr>
          <p:nvPr userDrawn="1"/>
        </p:nvGrpSpPr>
        <p:grpSpPr bwMode="gray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8" name="Freeform 5"/>
            <p:cNvSpPr>
              <a:spLocks noSelect="1"/>
            </p:cNvSpPr>
            <p:nvPr userDrawn="1"/>
          </p:nvSpPr>
          <p:spPr bwMode="gray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Freeform 6"/>
            <p:cNvSpPr>
              <a:spLocks noSelect="1"/>
            </p:cNvSpPr>
            <p:nvPr userDrawn="1"/>
          </p:nvSpPr>
          <p:spPr bwMode="gray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408257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foto (wit logo, voor donkere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ijs"/>
          <p:cNvSpPr>
            <a:spLocks noSelect="1"/>
          </p:cNvSpPr>
          <p:nvPr userDrawn="1"/>
        </p:nvSpPr>
        <p:spPr>
          <a:xfrm>
            <a:off x="694800" y="0"/>
            <a:ext cx="1148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0" name="Group 4"/>
          <p:cNvGrpSpPr>
            <a:grpSpLocks noSelect="1" noChangeAspect="1"/>
          </p:cNvGrpSpPr>
          <p:nvPr userDrawn="1"/>
        </p:nvGrpSpPr>
        <p:grpSpPr bwMode="auto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11" name="Freeform 5"/>
            <p:cNvSpPr>
              <a:spLocks noSelect="1"/>
            </p:cNvSpPr>
            <p:nvPr userDrawn="1"/>
          </p:nvSpPr>
          <p:spPr bwMode="auto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rgbClr val="EC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Freeform 6"/>
            <p:cNvSpPr>
              <a:spLocks noSelect="1"/>
            </p:cNvSpPr>
            <p:nvPr userDrawn="1"/>
          </p:nvSpPr>
          <p:spPr bwMode="auto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62" name="Tijdelijke aanduiding voor afbeelding 61"/>
          <p:cNvSpPr>
            <a:spLocks noGrp="1" noSelect="1"/>
          </p:cNvSpPr>
          <p:nvPr>
            <p:ph type="pic" sz="quarter" idx="11" hasCustomPrompt="1"/>
          </p:nvPr>
        </p:nvSpPr>
        <p:spPr bwMode="gray">
          <a:xfrm>
            <a:off x="694804" y="2"/>
            <a:ext cx="11483996" cy="6857998"/>
          </a:xfrm>
          <a:custGeom>
            <a:avLst/>
            <a:gdLst>
              <a:gd name="connsiteX0" fmla="*/ 1307630 w 11483996"/>
              <a:gd name="connsiteY0" fmla="*/ 876788 h 6857998"/>
              <a:gd name="connsiteX1" fmla="*/ 1316212 w 11483996"/>
              <a:gd name="connsiteY1" fmla="*/ 876788 h 6857998"/>
              <a:gd name="connsiteX2" fmla="*/ 1316212 w 11483996"/>
              <a:gd name="connsiteY2" fmla="*/ 885838 h 6857998"/>
              <a:gd name="connsiteX3" fmla="*/ 1274901 w 11483996"/>
              <a:gd name="connsiteY3" fmla="*/ 922826 h 6857998"/>
              <a:gd name="connsiteX4" fmla="*/ 1246363 w 11483996"/>
              <a:gd name="connsiteY4" fmla="*/ 901578 h 6857998"/>
              <a:gd name="connsiteX5" fmla="*/ 1307630 w 11483996"/>
              <a:gd name="connsiteY5" fmla="*/ 876788 h 6857998"/>
              <a:gd name="connsiteX6" fmla="*/ 2592117 w 11483996"/>
              <a:gd name="connsiteY6" fmla="*/ 876788 h 6857998"/>
              <a:gd name="connsiteX7" fmla="*/ 2600499 w 11483996"/>
              <a:gd name="connsiteY7" fmla="*/ 876788 h 6857998"/>
              <a:gd name="connsiteX8" fmla="*/ 2600499 w 11483996"/>
              <a:gd name="connsiteY8" fmla="*/ 885838 h 6857998"/>
              <a:gd name="connsiteX9" fmla="*/ 2559387 w 11483996"/>
              <a:gd name="connsiteY9" fmla="*/ 922826 h 6857998"/>
              <a:gd name="connsiteX10" fmla="*/ 2530649 w 11483996"/>
              <a:gd name="connsiteY10" fmla="*/ 901578 h 6857998"/>
              <a:gd name="connsiteX11" fmla="*/ 2592117 w 11483996"/>
              <a:gd name="connsiteY11" fmla="*/ 876788 h 6857998"/>
              <a:gd name="connsiteX12" fmla="*/ 2367136 w 11483996"/>
              <a:gd name="connsiteY12" fmla="*/ 819637 h 6857998"/>
              <a:gd name="connsiteX13" fmla="*/ 2414762 w 11483996"/>
              <a:gd name="connsiteY13" fmla="*/ 868056 h 6857998"/>
              <a:gd name="connsiteX14" fmla="*/ 2367136 w 11483996"/>
              <a:gd name="connsiteY14" fmla="*/ 916475 h 6857998"/>
              <a:gd name="connsiteX15" fmla="*/ 2319512 w 11483996"/>
              <a:gd name="connsiteY15" fmla="*/ 868056 h 6857998"/>
              <a:gd name="connsiteX16" fmla="*/ 2367136 w 11483996"/>
              <a:gd name="connsiteY16" fmla="*/ 819637 h 6857998"/>
              <a:gd name="connsiteX17" fmla="*/ 780430 w 11483996"/>
              <a:gd name="connsiteY17" fmla="*/ 819637 h 6857998"/>
              <a:gd name="connsiteX18" fmla="*/ 828849 w 11483996"/>
              <a:gd name="connsiteY18" fmla="*/ 867262 h 6857998"/>
              <a:gd name="connsiteX19" fmla="*/ 780032 w 11483996"/>
              <a:gd name="connsiteY19" fmla="*/ 914887 h 6857998"/>
              <a:gd name="connsiteX20" fmla="*/ 732011 w 11483996"/>
              <a:gd name="connsiteY20" fmla="*/ 867855 h 6857998"/>
              <a:gd name="connsiteX21" fmla="*/ 780430 w 11483996"/>
              <a:gd name="connsiteY21" fmla="*/ 819637 h 6857998"/>
              <a:gd name="connsiteX22" fmla="*/ 1082053 w 11483996"/>
              <a:gd name="connsiteY22" fmla="*/ 819635 h 6857998"/>
              <a:gd name="connsiteX23" fmla="*/ 1130472 w 11483996"/>
              <a:gd name="connsiteY23" fmla="*/ 868054 h 6857998"/>
              <a:gd name="connsiteX24" fmla="*/ 1082053 w 11483996"/>
              <a:gd name="connsiteY24" fmla="*/ 916473 h 6857998"/>
              <a:gd name="connsiteX25" fmla="*/ 1033634 w 11483996"/>
              <a:gd name="connsiteY25" fmla="*/ 868054 h 6857998"/>
              <a:gd name="connsiteX26" fmla="*/ 1082053 w 11483996"/>
              <a:gd name="connsiteY26" fmla="*/ 819635 h 6857998"/>
              <a:gd name="connsiteX27" fmla="*/ 2047557 w 11483996"/>
              <a:gd name="connsiteY27" fmla="*/ 813288 h 6857998"/>
              <a:gd name="connsiteX28" fmla="*/ 2089326 w 11483996"/>
              <a:gd name="connsiteY28" fmla="*/ 851388 h 6857998"/>
              <a:gd name="connsiteX29" fmla="*/ 2005188 w 11483996"/>
              <a:gd name="connsiteY29" fmla="*/ 851388 h 6857998"/>
              <a:gd name="connsiteX30" fmla="*/ 2047557 w 11483996"/>
              <a:gd name="connsiteY30" fmla="*/ 813288 h 6857998"/>
              <a:gd name="connsiteX31" fmla="*/ 579905 w 11483996"/>
              <a:gd name="connsiteY31" fmla="*/ 813287 h 6857998"/>
              <a:gd name="connsiteX32" fmla="*/ 620886 w 11483996"/>
              <a:gd name="connsiteY32" fmla="*/ 851387 h 6857998"/>
              <a:gd name="connsiteX33" fmla="*/ 538336 w 11483996"/>
              <a:gd name="connsiteY33" fmla="*/ 851387 h 6857998"/>
              <a:gd name="connsiteX34" fmla="*/ 579905 w 11483996"/>
              <a:gd name="connsiteY34" fmla="*/ 813287 h 6857998"/>
              <a:gd name="connsiteX35" fmla="*/ 914573 w 11483996"/>
              <a:gd name="connsiteY35" fmla="*/ 786299 h 6857998"/>
              <a:gd name="connsiteX36" fmla="*/ 914573 w 11483996"/>
              <a:gd name="connsiteY36" fmla="*/ 949812 h 6857998"/>
              <a:gd name="connsiteX37" fmla="*/ 954260 w 11483996"/>
              <a:gd name="connsiteY37" fmla="*/ 949812 h 6857998"/>
              <a:gd name="connsiteX38" fmla="*/ 954260 w 11483996"/>
              <a:gd name="connsiteY38" fmla="*/ 786299 h 6857998"/>
              <a:gd name="connsiteX39" fmla="*/ 1750185 w 11483996"/>
              <a:gd name="connsiteY39" fmla="*/ 783125 h 6857998"/>
              <a:gd name="connsiteX40" fmla="*/ 1684895 w 11483996"/>
              <a:gd name="connsiteY40" fmla="*/ 835209 h 6857998"/>
              <a:gd name="connsiteX41" fmla="*/ 1772543 w 11483996"/>
              <a:gd name="connsiteY41" fmla="*/ 904061 h 6857998"/>
              <a:gd name="connsiteX42" fmla="*/ 1745436 w 11483996"/>
              <a:gd name="connsiteY42" fmla="*/ 922606 h 6857998"/>
              <a:gd name="connsiteX43" fmla="*/ 1706856 w 11483996"/>
              <a:gd name="connsiteY43" fmla="*/ 902680 h 6857998"/>
              <a:gd name="connsiteX44" fmla="*/ 1679750 w 11483996"/>
              <a:gd name="connsiteY44" fmla="*/ 927933 h 6857998"/>
              <a:gd name="connsiteX45" fmla="*/ 1743063 w 11483996"/>
              <a:gd name="connsiteY45" fmla="*/ 952988 h 6857998"/>
              <a:gd name="connsiteX46" fmla="*/ 1813102 w 11483996"/>
              <a:gd name="connsiteY46" fmla="*/ 901102 h 6857998"/>
              <a:gd name="connsiteX47" fmla="*/ 1725454 w 11483996"/>
              <a:gd name="connsiteY47" fmla="*/ 832644 h 6857998"/>
              <a:gd name="connsiteX48" fmla="*/ 1749196 w 11483996"/>
              <a:gd name="connsiteY48" fmla="*/ 815480 h 6857998"/>
              <a:gd name="connsiteX49" fmla="*/ 1780852 w 11483996"/>
              <a:gd name="connsiteY49" fmla="*/ 831855 h 6857998"/>
              <a:gd name="connsiteX50" fmla="*/ 1807956 w 11483996"/>
              <a:gd name="connsiteY50" fmla="*/ 807589 h 6857998"/>
              <a:gd name="connsiteX51" fmla="*/ 1750185 w 11483996"/>
              <a:gd name="connsiteY51" fmla="*/ 783125 h 6857998"/>
              <a:gd name="connsiteX52" fmla="*/ 1286248 w 11483996"/>
              <a:gd name="connsiteY52" fmla="*/ 783125 h 6857998"/>
              <a:gd name="connsiteX53" fmla="*/ 1217191 w 11483996"/>
              <a:gd name="connsiteY53" fmla="*/ 808969 h 6857998"/>
              <a:gd name="connsiteX54" fmla="*/ 1238425 w 11483996"/>
              <a:gd name="connsiteY54" fmla="*/ 830276 h 6857998"/>
              <a:gd name="connsiteX55" fmla="*/ 1281882 w 11483996"/>
              <a:gd name="connsiteY55" fmla="*/ 813310 h 6857998"/>
              <a:gd name="connsiteX56" fmla="*/ 1319188 w 11483996"/>
              <a:gd name="connsiteY56" fmla="*/ 843692 h 6857998"/>
              <a:gd name="connsiteX57" fmla="*/ 1319188 w 11483996"/>
              <a:gd name="connsiteY57" fmla="*/ 848032 h 6857998"/>
              <a:gd name="connsiteX58" fmla="*/ 1309068 w 11483996"/>
              <a:gd name="connsiteY58" fmla="*/ 848032 h 6857998"/>
              <a:gd name="connsiteX59" fmla="*/ 1206675 w 11483996"/>
              <a:gd name="connsiteY59" fmla="*/ 904456 h 6857998"/>
              <a:gd name="connsiteX60" fmla="*/ 1266007 w 11483996"/>
              <a:gd name="connsiteY60" fmla="*/ 952988 h 6857998"/>
              <a:gd name="connsiteX61" fmla="*/ 1318196 w 11483996"/>
              <a:gd name="connsiteY61" fmla="*/ 926749 h 6857998"/>
              <a:gd name="connsiteX62" fmla="*/ 1319188 w 11483996"/>
              <a:gd name="connsiteY62" fmla="*/ 926749 h 6857998"/>
              <a:gd name="connsiteX63" fmla="*/ 1319188 w 11483996"/>
              <a:gd name="connsiteY63" fmla="*/ 948845 h 6857998"/>
              <a:gd name="connsiteX64" fmla="*/ 1355899 w 11483996"/>
              <a:gd name="connsiteY64" fmla="*/ 948845 h 6857998"/>
              <a:gd name="connsiteX65" fmla="*/ 1355899 w 11483996"/>
              <a:gd name="connsiteY65" fmla="*/ 855923 h 6857998"/>
              <a:gd name="connsiteX66" fmla="*/ 1286248 w 11483996"/>
              <a:gd name="connsiteY66" fmla="*/ 783125 h 6857998"/>
              <a:gd name="connsiteX67" fmla="*/ 1486343 w 11483996"/>
              <a:gd name="connsiteY67" fmla="*/ 783125 h 6857998"/>
              <a:gd name="connsiteX68" fmla="*/ 1436495 w 11483996"/>
              <a:gd name="connsiteY68" fmla="*/ 812494 h 6857998"/>
              <a:gd name="connsiteX69" fmla="*/ 1435703 w 11483996"/>
              <a:gd name="connsiteY69" fmla="*/ 812494 h 6857998"/>
              <a:gd name="connsiteX70" fmla="*/ 1435703 w 11483996"/>
              <a:gd name="connsiteY70" fmla="*/ 787094 h 6857998"/>
              <a:gd name="connsiteX71" fmla="*/ 1397174 w 11483996"/>
              <a:gd name="connsiteY71" fmla="*/ 787094 h 6857998"/>
              <a:gd name="connsiteX72" fmla="*/ 1397174 w 11483996"/>
              <a:gd name="connsiteY72" fmla="*/ 949813 h 6857998"/>
              <a:gd name="connsiteX73" fmla="*/ 1437885 w 11483996"/>
              <a:gd name="connsiteY73" fmla="*/ 949813 h 6857998"/>
              <a:gd name="connsiteX74" fmla="*/ 1437885 w 11483996"/>
              <a:gd name="connsiteY74" fmla="*/ 861111 h 6857998"/>
              <a:gd name="connsiteX75" fmla="*/ 1475222 w 11483996"/>
              <a:gd name="connsiteY75" fmla="*/ 819638 h 6857998"/>
              <a:gd name="connsiteX76" fmla="*/ 1503025 w 11483996"/>
              <a:gd name="connsiteY76" fmla="*/ 852975 h 6857998"/>
              <a:gd name="connsiteX77" fmla="*/ 1503025 w 11483996"/>
              <a:gd name="connsiteY77" fmla="*/ 949813 h 6857998"/>
              <a:gd name="connsiteX78" fmla="*/ 1543737 w 11483996"/>
              <a:gd name="connsiteY78" fmla="*/ 949813 h 6857998"/>
              <a:gd name="connsiteX79" fmla="*/ 1543737 w 11483996"/>
              <a:gd name="connsiteY79" fmla="*/ 861706 h 6857998"/>
              <a:gd name="connsiteX80" fmla="*/ 1578689 w 11483996"/>
              <a:gd name="connsiteY80" fmla="*/ 819638 h 6857998"/>
              <a:gd name="connsiteX81" fmla="*/ 1608877 w 11483996"/>
              <a:gd name="connsiteY81" fmla="*/ 857738 h 6857998"/>
              <a:gd name="connsiteX82" fmla="*/ 1608877 w 11483996"/>
              <a:gd name="connsiteY82" fmla="*/ 949813 h 6857998"/>
              <a:gd name="connsiteX83" fmla="*/ 1649588 w 11483996"/>
              <a:gd name="connsiteY83" fmla="*/ 949813 h 6857998"/>
              <a:gd name="connsiteX84" fmla="*/ 1649588 w 11483996"/>
              <a:gd name="connsiteY84" fmla="*/ 852975 h 6857998"/>
              <a:gd name="connsiteX85" fmla="*/ 1590804 w 11483996"/>
              <a:gd name="connsiteY85" fmla="*/ 783125 h 6857998"/>
              <a:gd name="connsiteX86" fmla="*/ 1537183 w 11483996"/>
              <a:gd name="connsiteY86" fmla="*/ 813288 h 6857998"/>
              <a:gd name="connsiteX87" fmla="*/ 1486343 w 11483996"/>
              <a:gd name="connsiteY87" fmla="*/ 783125 h 6857998"/>
              <a:gd name="connsiteX88" fmla="*/ 2052522 w 11483996"/>
              <a:gd name="connsiteY88" fmla="*/ 783125 h 6857998"/>
              <a:gd name="connsiteX89" fmla="*/ 1963912 w 11483996"/>
              <a:gd name="connsiteY89" fmla="*/ 867958 h 6857998"/>
              <a:gd name="connsiteX90" fmla="*/ 2052522 w 11483996"/>
              <a:gd name="connsiteY90" fmla="*/ 952988 h 6857998"/>
              <a:gd name="connsiteX91" fmla="*/ 2121462 w 11483996"/>
              <a:gd name="connsiteY91" fmla="*/ 920633 h 6857998"/>
              <a:gd name="connsiteX92" fmla="*/ 2092258 w 11483996"/>
              <a:gd name="connsiteY92" fmla="*/ 898734 h 6857998"/>
              <a:gd name="connsiteX93" fmla="*/ 2048548 w 11483996"/>
              <a:gd name="connsiteY93" fmla="*/ 920633 h 6857998"/>
              <a:gd name="connsiteX94" fmla="*/ 2004641 w 11483996"/>
              <a:gd name="connsiteY94" fmla="*/ 882162 h 6857998"/>
              <a:gd name="connsiteX95" fmla="*/ 2129011 w 11483996"/>
              <a:gd name="connsiteY95" fmla="*/ 882162 h 6857998"/>
              <a:gd name="connsiteX96" fmla="*/ 2129011 w 11483996"/>
              <a:gd name="connsiteY96" fmla="*/ 871114 h 6857998"/>
              <a:gd name="connsiteX97" fmla="*/ 2052522 w 11483996"/>
              <a:gd name="connsiteY97" fmla="*/ 783125 h 6857998"/>
              <a:gd name="connsiteX98" fmla="*/ 2569146 w 11483996"/>
              <a:gd name="connsiteY98" fmla="*/ 783125 h 6857998"/>
              <a:gd name="connsiteX99" fmla="*/ 2499891 w 11483996"/>
              <a:gd name="connsiteY99" fmla="*/ 808969 h 6857998"/>
              <a:gd name="connsiteX100" fmla="*/ 2521323 w 11483996"/>
              <a:gd name="connsiteY100" fmla="*/ 830276 h 6857998"/>
              <a:gd name="connsiteX101" fmla="*/ 2564582 w 11483996"/>
              <a:gd name="connsiteY101" fmla="*/ 813310 h 6857998"/>
              <a:gd name="connsiteX102" fmla="*/ 2601888 w 11483996"/>
              <a:gd name="connsiteY102" fmla="*/ 843692 h 6857998"/>
              <a:gd name="connsiteX103" fmla="*/ 2601888 w 11483996"/>
              <a:gd name="connsiteY103" fmla="*/ 848032 h 6857998"/>
              <a:gd name="connsiteX104" fmla="*/ 2591768 w 11483996"/>
              <a:gd name="connsiteY104" fmla="*/ 848032 h 6857998"/>
              <a:gd name="connsiteX105" fmla="*/ 2489374 w 11483996"/>
              <a:gd name="connsiteY105" fmla="*/ 904456 h 6857998"/>
              <a:gd name="connsiteX106" fmla="*/ 2548707 w 11483996"/>
              <a:gd name="connsiteY106" fmla="*/ 952988 h 6857998"/>
              <a:gd name="connsiteX107" fmla="*/ 2600896 w 11483996"/>
              <a:gd name="connsiteY107" fmla="*/ 926749 h 6857998"/>
              <a:gd name="connsiteX108" fmla="*/ 2601888 w 11483996"/>
              <a:gd name="connsiteY108" fmla="*/ 926749 h 6857998"/>
              <a:gd name="connsiteX109" fmla="*/ 2601888 w 11483996"/>
              <a:gd name="connsiteY109" fmla="*/ 948845 h 6857998"/>
              <a:gd name="connsiteX110" fmla="*/ 2638599 w 11483996"/>
              <a:gd name="connsiteY110" fmla="*/ 948845 h 6857998"/>
              <a:gd name="connsiteX111" fmla="*/ 2638599 w 11483996"/>
              <a:gd name="connsiteY111" fmla="*/ 855923 h 6857998"/>
              <a:gd name="connsiteX112" fmla="*/ 2569146 w 11483996"/>
              <a:gd name="connsiteY112" fmla="*/ 783125 h 6857998"/>
              <a:gd name="connsiteX113" fmla="*/ 2254116 w 11483996"/>
              <a:gd name="connsiteY113" fmla="*/ 783125 h 6857998"/>
              <a:gd name="connsiteX114" fmla="*/ 2205527 w 11483996"/>
              <a:gd name="connsiteY114" fmla="*/ 812890 h 6857998"/>
              <a:gd name="connsiteX115" fmla="*/ 2204928 w 11483996"/>
              <a:gd name="connsiteY115" fmla="*/ 812890 h 6857998"/>
              <a:gd name="connsiteX116" fmla="*/ 2204928 w 11483996"/>
              <a:gd name="connsiteY116" fmla="*/ 787093 h 6857998"/>
              <a:gd name="connsiteX117" fmla="*/ 2163937 w 11483996"/>
              <a:gd name="connsiteY117" fmla="*/ 787093 h 6857998"/>
              <a:gd name="connsiteX118" fmla="*/ 2163937 w 11483996"/>
              <a:gd name="connsiteY118" fmla="*/ 949813 h 6857998"/>
              <a:gd name="connsiteX119" fmla="*/ 2204928 w 11483996"/>
              <a:gd name="connsiteY119" fmla="*/ 949813 h 6857998"/>
              <a:gd name="connsiteX120" fmla="*/ 2204928 w 11483996"/>
              <a:gd name="connsiteY120" fmla="*/ 862698 h 6857998"/>
              <a:gd name="connsiteX121" fmla="*/ 2248917 w 11483996"/>
              <a:gd name="connsiteY121" fmla="*/ 821622 h 6857998"/>
              <a:gd name="connsiteX122" fmla="*/ 2268713 w 11483996"/>
              <a:gd name="connsiteY122" fmla="*/ 824797 h 6857998"/>
              <a:gd name="connsiteX123" fmla="*/ 2268713 w 11483996"/>
              <a:gd name="connsiteY123" fmla="*/ 785307 h 6857998"/>
              <a:gd name="connsiteX124" fmla="*/ 2254116 w 11483996"/>
              <a:gd name="connsiteY124" fmla="*/ 783125 h 6857998"/>
              <a:gd name="connsiteX125" fmla="*/ 2770070 w 11483996"/>
              <a:gd name="connsiteY125" fmla="*/ 783125 h 6857998"/>
              <a:gd name="connsiteX126" fmla="*/ 2720536 w 11483996"/>
              <a:gd name="connsiteY126" fmla="*/ 812493 h 6857998"/>
              <a:gd name="connsiteX127" fmla="*/ 2719944 w 11483996"/>
              <a:gd name="connsiteY127" fmla="*/ 812493 h 6857998"/>
              <a:gd name="connsiteX128" fmla="*/ 2719944 w 11483996"/>
              <a:gd name="connsiteY128" fmla="*/ 787093 h 6857998"/>
              <a:gd name="connsiteX129" fmla="*/ 2681462 w 11483996"/>
              <a:gd name="connsiteY129" fmla="*/ 787093 h 6857998"/>
              <a:gd name="connsiteX130" fmla="*/ 2681462 w 11483996"/>
              <a:gd name="connsiteY130" fmla="*/ 949813 h 6857998"/>
              <a:gd name="connsiteX131" fmla="*/ 2721918 w 11483996"/>
              <a:gd name="connsiteY131" fmla="*/ 949813 h 6857998"/>
              <a:gd name="connsiteX132" fmla="*/ 2721918 w 11483996"/>
              <a:gd name="connsiteY132" fmla="*/ 861111 h 6857998"/>
              <a:gd name="connsiteX133" fmla="*/ 2759018 w 11483996"/>
              <a:gd name="connsiteY133" fmla="*/ 819637 h 6857998"/>
              <a:gd name="connsiteX134" fmla="*/ 2786646 w 11483996"/>
              <a:gd name="connsiteY134" fmla="*/ 852975 h 6857998"/>
              <a:gd name="connsiteX135" fmla="*/ 2786646 w 11483996"/>
              <a:gd name="connsiteY135" fmla="*/ 949813 h 6857998"/>
              <a:gd name="connsiteX136" fmla="*/ 2827102 w 11483996"/>
              <a:gd name="connsiteY136" fmla="*/ 949813 h 6857998"/>
              <a:gd name="connsiteX137" fmla="*/ 2827102 w 11483996"/>
              <a:gd name="connsiteY137" fmla="*/ 861706 h 6857998"/>
              <a:gd name="connsiteX138" fmla="*/ 2861835 w 11483996"/>
              <a:gd name="connsiteY138" fmla="*/ 819637 h 6857998"/>
              <a:gd name="connsiteX139" fmla="*/ 2891831 w 11483996"/>
              <a:gd name="connsiteY139" fmla="*/ 857737 h 6857998"/>
              <a:gd name="connsiteX140" fmla="*/ 2891831 w 11483996"/>
              <a:gd name="connsiteY140" fmla="*/ 949813 h 6857998"/>
              <a:gd name="connsiteX141" fmla="*/ 2932287 w 11483996"/>
              <a:gd name="connsiteY141" fmla="*/ 949813 h 6857998"/>
              <a:gd name="connsiteX142" fmla="*/ 2932287 w 11483996"/>
              <a:gd name="connsiteY142" fmla="*/ 852975 h 6857998"/>
              <a:gd name="connsiteX143" fmla="*/ 2874070 w 11483996"/>
              <a:gd name="connsiteY143" fmla="*/ 783125 h 6857998"/>
              <a:gd name="connsiteX144" fmla="*/ 2820787 w 11483996"/>
              <a:gd name="connsiteY144" fmla="*/ 813287 h 6857998"/>
              <a:gd name="connsiteX145" fmla="*/ 2770070 w 11483996"/>
              <a:gd name="connsiteY145" fmla="*/ 783125 h 6857998"/>
              <a:gd name="connsiteX146" fmla="*/ 585671 w 11483996"/>
              <a:gd name="connsiteY146" fmla="*/ 783124 h 6857998"/>
              <a:gd name="connsiteX147" fmla="*/ 497061 w 11483996"/>
              <a:gd name="connsiteY147" fmla="*/ 867957 h 6857998"/>
              <a:gd name="connsiteX148" fmla="*/ 585671 w 11483996"/>
              <a:gd name="connsiteY148" fmla="*/ 952987 h 6857998"/>
              <a:gd name="connsiteX149" fmla="*/ 654611 w 11483996"/>
              <a:gd name="connsiteY149" fmla="*/ 920632 h 6857998"/>
              <a:gd name="connsiteX150" fmla="*/ 625406 w 11483996"/>
              <a:gd name="connsiteY150" fmla="*/ 898733 h 6857998"/>
              <a:gd name="connsiteX151" fmla="*/ 581697 w 11483996"/>
              <a:gd name="connsiteY151" fmla="*/ 920632 h 6857998"/>
              <a:gd name="connsiteX152" fmla="*/ 537790 w 11483996"/>
              <a:gd name="connsiteY152" fmla="*/ 882161 h 6857998"/>
              <a:gd name="connsiteX153" fmla="*/ 662161 w 11483996"/>
              <a:gd name="connsiteY153" fmla="*/ 882161 h 6857998"/>
              <a:gd name="connsiteX154" fmla="*/ 662161 w 11483996"/>
              <a:gd name="connsiteY154" fmla="*/ 871113 h 6857998"/>
              <a:gd name="connsiteX155" fmla="*/ 585671 w 11483996"/>
              <a:gd name="connsiteY155" fmla="*/ 783124 h 6857998"/>
              <a:gd name="connsiteX156" fmla="*/ 772236 w 11483996"/>
              <a:gd name="connsiteY156" fmla="*/ 783124 h 6857998"/>
              <a:gd name="connsiteX157" fmla="*/ 692323 w 11483996"/>
              <a:gd name="connsiteY157" fmla="*/ 868248 h 6857998"/>
              <a:gd name="connsiteX158" fmla="*/ 773025 w 11483996"/>
              <a:gd name="connsiteY158" fmla="*/ 951589 h 6857998"/>
              <a:gd name="connsiteX159" fmla="*/ 825906 w 11483996"/>
              <a:gd name="connsiteY159" fmla="*/ 927834 h 6857998"/>
              <a:gd name="connsiteX160" fmla="*/ 826498 w 11483996"/>
              <a:gd name="connsiteY160" fmla="*/ 927834 h 6857998"/>
              <a:gd name="connsiteX161" fmla="*/ 826498 w 11483996"/>
              <a:gd name="connsiteY161" fmla="*/ 939712 h 6857998"/>
              <a:gd name="connsiteX162" fmla="*/ 775393 w 11483996"/>
              <a:gd name="connsiteY162" fmla="*/ 994151 h 6857998"/>
              <a:gd name="connsiteX163" fmla="*/ 719553 w 11483996"/>
              <a:gd name="connsiteY163" fmla="*/ 970792 h 6857998"/>
              <a:gd name="connsiteX164" fmla="*/ 695283 w 11483996"/>
              <a:gd name="connsiteY164" fmla="*/ 1004049 h 6857998"/>
              <a:gd name="connsiteX165" fmla="*/ 775591 w 11483996"/>
              <a:gd name="connsiteY165" fmla="*/ 1030774 h 6857998"/>
              <a:gd name="connsiteX166" fmla="*/ 866948 w 11483996"/>
              <a:gd name="connsiteY166" fmla="*/ 934961 h 6857998"/>
              <a:gd name="connsiteX167" fmla="*/ 866948 w 11483996"/>
              <a:gd name="connsiteY167" fmla="*/ 787083 h 6857998"/>
              <a:gd name="connsiteX168" fmla="*/ 828669 w 11483996"/>
              <a:gd name="connsiteY168" fmla="*/ 787083 h 6857998"/>
              <a:gd name="connsiteX169" fmla="*/ 828669 w 11483996"/>
              <a:gd name="connsiteY169" fmla="*/ 811433 h 6857998"/>
              <a:gd name="connsiteX170" fmla="*/ 827879 w 11483996"/>
              <a:gd name="connsiteY170" fmla="*/ 811433 h 6857998"/>
              <a:gd name="connsiteX171" fmla="*/ 772236 w 11483996"/>
              <a:gd name="connsiteY171" fmla="*/ 783124 h 6857998"/>
              <a:gd name="connsiteX172" fmla="*/ 469764 w 11483996"/>
              <a:gd name="connsiteY172" fmla="*/ 783124 h 6857998"/>
              <a:gd name="connsiteX173" fmla="*/ 421176 w 11483996"/>
              <a:gd name="connsiteY173" fmla="*/ 812890 h 6857998"/>
              <a:gd name="connsiteX174" fmla="*/ 420576 w 11483996"/>
              <a:gd name="connsiteY174" fmla="*/ 812890 h 6857998"/>
              <a:gd name="connsiteX175" fmla="*/ 420576 w 11483996"/>
              <a:gd name="connsiteY175" fmla="*/ 787093 h 6857998"/>
              <a:gd name="connsiteX176" fmla="*/ 379586 w 11483996"/>
              <a:gd name="connsiteY176" fmla="*/ 787093 h 6857998"/>
              <a:gd name="connsiteX177" fmla="*/ 379586 w 11483996"/>
              <a:gd name="connsiteY177" fmla="*/ 949812 h 6857998"/>
              <a:gd name="connsiteX178" fmla="*/ 420576 w 11483996"/>
              <a:gd name="connsiteY178" fmla="*/ 949812 h 6857998"/>
              <a:gd name="connsiteX179" fmla="*/ 420576 w 11483996"/>
              <a:gd name="connsiteY179" fmla="*/ 862698 h 6857998"/>
              <a:gd name="connsiteX180" fmla="*/ 464566 w 11483996"/>
              <a:gd name="connsiteY180" fmla="*/ 821621 h 6857998"/>
              <a:gd name="connsiteX181" fmla="*/ 484361 w 11483996"/>
              <a:gd name="connsiteY181" fmla="*/ 824796 h 6857998"/>
              <a:gd name="connsiteX182" fmla="*/ 484361 w 11483996"/>
              <a:gd name="connsiteY182" fmla="*/ 785307 h 6857998"/>
              <a:gd name="connsiteX183" fmla="*/ 469764 w 11483996"/>
              <a:gd name="connsiteY183" fmla="*/ 783124 h 6857998"/>
              <a:gd name="connsiteX184" fmla="*/ 1082053 w 11483996"/>
              <a:gd name="connsiteY184" fmla="*/ 783122 h 6857998"/>
              <a:gd name="connsiteX185" fmla="*/ 993946 w 11483996"/>
              <a:gd name="connsiteY185" fmla="*/ 868054 h 6857998"/>
              <a:gd name="connsiteX186" fmla="*/ 1082053 w 11483996"/>
              <a:gd name="connsiteY186" fmla="*/ 952986 h 6857998"/>
              <a:gd name="connsiteX187" fmla="*/ 1170160 w 11483996"/>
              <a:gd name="connsiteY187" fmla="*/ 868054 h 6857998"/>
              <a:gd name="connsiteX188" fmla="*/ 1082053 w 11483996"/>
              <a:gd name="connsiteY188" fmla="*/ 783122 h 6857998"/>
              <a:gd name="connsiteX189" fmla="*/ 1859337 w 11483996"/>
              <a:gd name="connsiteY189" fmla="*/ 740263 h 6857998"/>
              <a:gd name="connsiteX190" fmla="*/ 1859337 w 11483996"/>
              <a:gd name="connsiteY190" fmla="*/ 787031 h 6857998"/>
              <a:gd name="connsiteX191" fmla="*/ 1825802 w 11483996"/>
              <a:gd name="connsiteY191" fmla="*/ 787031 h 6857998"/>
              <a:gd name="connsiteX192" fmla="*/ 1825802 w 11483996"/>
              <a:gd name="connsiteY192" fmla="*/ 821367 h 6857998"/>
              <a:gd name="connsiteX193" fmla="*/ 1859337 w 11483996"/>
              <a:gd name="connsiteY193" fmla="*/ 821367 h 6857998"/>
              <a:gd name="connsiteX194" fmla="*/ 1859337 w 11483996"/>
              <a:gd name="connsiteY194" fmla="*/ 895564 h 6857998"/>
              <a:gd name="connsiteX195" fmla="*/ 1912716 w 11483996"/>
              <a:gd name="connsiteY195" fmla="*/ 952988 h 6857998"/>
              <a:gd name="connsiteX196" fmla="*/ 1944864 w 11483996"/>
              <a:gd name="connsiteY196" fmla="*/ 947660 h 6857998"/>
              <a:gd name="connsiteX197" fmla="*/ 1944864 w 11483996"/>
              <a:gd name="connsiteY197" fmla="*/ 913522 h 6857998"/>
              <a:gd name="connsiteX198" fmla="*/ 1922835 w 11483996"/>
              <a:gd name="connsiteY198" fmla="*/ 918652 h 6857998"/>
              <a:gd name="connsiteX199" fmla="*/ 1900017 w 11483996"/>
              <a:gd name="connsiteY199" fmla="*/ 892210 h 6857998"/>
              <a:gd name="connsiteX200" fmla="*/ 1900017 w 11483996"/>
              <a:gd name="connsiteY200" fmla="*/ 821367 h 6857998"/>
              <a:gd name="connsiteX201" fmla="*/ 1944864 w 11483996"/>
              <a:gd name="connsiteY201" fmla="*/ 821367 h 6857998"/>
              <a:gd name="connsiteX202" fmla="*/ 1944864 w 11483996"/>
              <a:gd name="connsiteY202" fmla="*/ 787031 h 6857998"/>
              <a:gd name="connsiteX203" fmla="*/ 1900017 w 11483996"/>
              <a:gd name="connsiteY203" fmla="*/ 787031 h 6857998"/>
              <a:gd name="connsiteX204" fmla="*/ 1900017 w 11483996"/>
              <a:gd name="connsiteY204" fmla="*/ 740263 h 6857998"/>
              <a:gd name="connsiteX205" fmla="*/ 1859337 w 11483996"/>
              <a:gd name="connsiteY205" fmla="*/ 740263 h 6857998"/>
              <a:gd name="connsiteX206" fmla="*/ 934117 w 11483996"/>
              <a:gd name="connsiteY206" fmla="*/ 706923 h 6857998"/>
              <a:gd name="connsiteX207" fmla="*/ 908221 w 11483996"/>
              <a:gd name="connsiteY207" fmla="*/ 731430 h 6857998"/>
              <a:gd name="connsiteX208" fmla="*/ 934117 w 11483996"/>
              <a:gd name="connsiteY208" fmla="*/ 756136 h 6857998"/>
              <a:gd name="connsiteX209" fmla="*/ 960609 w 11483996"/>
              <a:gd name="connsiteY209" fmla="*/ 731430 h 6857998"/>
              <a:gd name="connsiteX210" fmla="*/ 934117 w 11483996"/>
              <a:gd name="connsiteY210" fmla="*/ 706923 h 6857998"/>
              <a:gd name="connsiteX211" fmla="*/ 2413632 w 11483996"/>
              <a:gd name="connsiteY211" fmla="*/ 692637 h 6857998"/>
              <a:gd name="connsiteX212" fmla="*/ 2413632 w 11483996"/>
              <a:gd name="connsiteY212" fmla="*/ 806850 h 6857998"/>
              <a:gd name="connsiteX213" fmla="*/ 2412637 w 11483996"/>
              <a:gd name="connsiteY213" fmla="*/ 806850 h 6857998"/>
              <a:gd name="connsiteX214" fmla="*/ 2357085 w 11483996"/>
              <a:gd name="connsiteY214" fmla="*/ 782263 h 6857998"/>
              <a:gd name="connsiteX215" fmla="*/ 2278236 w 11483996"/>
              <a:gd name="connsiteY215" fmla="*/ 867526 h 6857998"/>
              <a:gd name="connsiteX216" fmla="*/ 2358877 w 11483996"/>
              <a:gd name="connsiteY216" fmla="*/ 952987 h 6857998"/>
              <a:gd name="connsiteX217" fmla="*/ 2415025 w 11483996"/>
              <a:gd name="connsiteY217" fmla="*/ 924434 h 6857998"/>
              <a:gd name="connsiteX218" fmla="*/ 2415624 w 11483996"/>
              <a:gd name="connsiteY218" fmla="*/ 924434 h 6857998"/>
              <a:gd name="connsiteX219" fmla="*/ 2415624 w 11483996"/>
              <a:gd name="connsiteY219" fmla="*/ 948823 h 6857998"/>
              <a:gd name="connsiteX220" fmla="*/ 2454450 w 11483996"/>
              <a:gd name="connsiteY220" fmla="*/ 948823 h 6857998"/>
              <a:gd name="connsiteX221" fmla="*/ 2454450 w 11483996"/>
              <a:gd name="connsiteY221" fmla="*/ 692637 h 6857998"/>
              <a:gd name="connsiteX222" fmla="*/ 2413632 w 11483996"/>
              <a:gd name="connsiteY222" fmla="*/ 692637 h 6857998"/>
              <a:gd name="connsiteX223" fmla="*/ 1201910 w 11483996"/>
              <a:gd name="connsiteY223" fmla="*/ 492612 h 6857998"/>
              <a:gd name="connsiteX224" fmla="*/ 1249535 w 11483996"/>
              <a:gd name="connsiteY224" fmla="*/ 541825 h 6857998"/>
              <a:gd name="connsiteX225" fmla="*/ 1201910 w 11483996"/>
              <a:gd name="connsiteY225" fmla="*/ 591038 h 6857998"/>
              <a:gd name="connsiteX226" fmla="*/ 1154285 w 11483996"/>
              <a:gd name="connsiteY226" fmla="*/ 541825 h 6857998"/>
              <a:gd name="connsiteX227" fmla="*/ 1201910 w 11483996"/>
              <a:gd name="connsiteY227" fmla="*/ 492612 h 6857998"/>
              <a:gd name="connsiteX228" fmla="*/ 1622596 w 11483996"/>
              <a:gd name="connsiteY228" fmla="*/ 492612 h 6857998"/>
              <a:gd name="connsiteX229" fmla="*/ 1670221 w 11483996"/>
              <a:gd name="connsiteY229" fmla="*/ 541825 h 6857998"/>
              <a:gd name="connsiteX230" fmla="*/ 1622596 w 11483996"/>
              <a:gd name="connsiteY230" fmla="*/ 591038 h 6857998"/>
              <a:gd name="connsiteX231" fmla="*/ 1574971 w 11483996"/>
              <a:gd name="connsiteY231" fmla="*/ 541825 h 6857998"/>
              <a:gd name="connsiteX232" fmla="*/ 1622596 w 11483996"/>
              <a:gd name="connsiteY232" fmla="*/ 492612 h 6857998"/>
              <a:gd name="connsiteX233" fmla="*/ 1828973 w 11483996"/>
              <a:gd name="connsiteY233" fmla="*/ 492612 h 6857998"/>
              <a:gd name="connsiteX234" fmla="*/ 1876597 w 11483996"/>
              <a:gd name="connsiteY234" fmla="*/ 541825 h 6857998"/>
              <a:gd name="connsiteX235" fmla="*/ 1828973 w 11483996"/>
              <a:gd name="connsiteY235" fmla="*/ 591038 h 6857998"/>
              <a:gd name="connsiteX236" fmla="*/ 1781347 w 11483996"/>
              <a:gd name="connsiteY236" fmla="*/ 541825 h 6857998"/>
              <a:gd name="connsiteX237" fmla="*/ 1828973 w 11483996"/>
              <a:gd name="connsiteY237" fmla="*/ 492612 h 6857998"/>
              <a:gd name="connsiteX238" fmla="*/ 1416222 w 11483996"/>
              <a:gd name="connsiteY238" fmla="*/ 492611 h 6857998"/>
              <a:gd name="connsiteX239" fmla="*/ 1463847 w 11483996"/>
              <a:gd name="connsiteY239" fmla="*/ 541824 h 6857998"/>
              <a:gd name="connsiteX240" fmla="*/ 1416222 w 11483996"/>
              <a:gd name="connsiteY240" fmla="*/ 591037 h 6857998"/>
              <a:gd name="connsiteX241" fmla="*/ 1368596 w 11483996"/>
              <a:gd name="connsiteY241" fmla="*/ 541824 h 6857998"/>
              <a:gd name="connsiteX242" fmla="*/ 1416222 w 11483996"/>
              <a:gd name="connsiteY242" fmla="*/ 492611 h 6857998"/>
              <a:gd name="connsiteX243" fmla="*/ 749081 w 11483996"/>
              <a:gd name="connsiteY243" fmla="*/ 486262 h 6857998"/>
              <a:gd name="connsiteX244" fmla="*/ 790749 w 11483996"/>
              <a:gd name="connsiteY244" fmla="*/ 525950 h 6857998"/>
              <a:gd name="connsiteX245" fmla="*/ 706611 w 11483996"/>
              <a:gd name="connsiteY245" fmla="*/ 525950 h 6857998"/>
              <a:gd name="connsiteX246" fmla="*/ 749081 w 11483996"/>
              <a:gd name="connsiteY246" fmla="*/ 486262 h 6857998"/>
              <a:gd name="connsiteX247" fmla="*/ 754787 w 11483996"/>
              <a:gd name="connsiteY247" fmla="*/ 456099 h 6857998"/>
              <a:gd name="connsiteX248" fmla="*/ 666923 w 11483996"/>
              <a:gd name="connsiteY248" fmla="*/ 541924 h 6857998"/>
              <a:gd name="connsiteX249" fmla="*/ 754787 w 11483996"/>
              <a:gd name="connsiteY249" fmla="*/ 627549 h 6857998"/>
              <a:gd name="connsiteX250" fmla="*/ 823147 w 11483996"/>
              <a:gd name="connsiteY250" fmla="*/ 594892 h 6857998"/>
              <a:gd name="connsiteX251" fmla="*/ 794187 w 11483996"/>
              <a:gd name="connsiteY251" fmla="*/ 572789 h 6857998"/>
              <a:gd name="connsiteX252" fmla="*/ 750650 w 11483996"/>
              <a:gd name="connsiteY252" fmla="*/ 594892 h 6857998"/>
              <a:gd name="connsiteX253" fmla="*/ 707309 w 11483996"/>
              <a:gd name="connsiteY253" fmla="*/ 556261 h 6857998"/>
              <a:gd name="connsiteX254" fmla="*/ 830436 w 11483996"/>
              <a:gd name="connsiteY254" fmla="*/ 556261 h 6857998"/>
              <a:gd name="connsiteX255" fmla="*/ 830436 w 11483996"/>
              <a:gd name="connsiteY255" fmla="*/ 544911 h 6857998"/>
              <a:gd name="connsiteX256" fmla="*/ 754787 w 11483996"/>
              <a:gd name="connsiteY256" fmla="*/ 456099 h 6857998"/>
              <a:gd name="connsiteX257" fmla="*/ 467295 w 11483996"/>
              <a:gd name="connsiteY257" fmla="*/ 456099 h 6857998"/>
              <a:gd name="connsiteX258" fmla="*/ 417289 w 11483996"/>
              <a:gd name="connsiteY258" fmla="*/ 485631 h 6857998"/>
              <a:gd name="connsiteX259" fmla="*/ 416693 w 11483996"/>
              <a:gd name="connsiteY259" fmla="*/ 485631 h 6857998"/>
              <a:gd name="connsiteX260" fmla="*/ 416693 w 11483996"/>
              <a:gd name="connsiteY260" fmla="*/ 460261 h 6857998"/>
              <a:gd name="connsiteX261" fmla="*/ 377998 w 11483996"/>
              <a:gd name="connsiteY261" fmla="*/ 460261 h 6857998"/>
              <a:gd name="connsiteX262" fmla="*/ 377998 w 11483996"/>
              <a:gd name="connsiteY262" fmla="*/ 622787 h 6857998"/>
              <a:gd name="connsiteX263" fmla="*/ 418678 w 11483996"/>
              <a:gd name="connsiteY263" fmla="*/ 622787 h 6857998"/>
              <a:gd name="connsiteX264" fmla="*/ 418678 w 11483996"/>
              <a:gd name="connsiteY264" fmla="*/ 533992 h 6857998"/>
              <a:gd name="connsiteX265" fmla="*/ 455984 w 11483996"/>
              <a:gd name="connsiteY265" fmla="*/ 492767 h 6857998"/>
              <a:gd name="connsiteX266" fmla="*/ 483765 w 11483996"/>
              <a:gd name="connsiteY266" fmla="*/ 525866 h 6857998"/>
              <a:gd name="connsiteX267" fmla="*/ 483765 w 11483996"/>
              <a:gd name="connsiteY267" fmla="*/ 622787 h 6857998"/>
              <a:gd name="connsiteX268" fmla="*/ 524643 w 11483996"/>
              <a:gd name="connsiteY268" fmla="*/ 622787 h 6857998"/>
              <a:gd name="connsiteX269" fmla="*/ 524643 w 11483996"/>
              <a:gd name="connsiteY269" fmla="*/ 534785 h 6857998"/>
              <a:gd name="connsiteX270" fmla="*/ 559568 w 11483996"/>
              <a:gd name="connsiteY270" fmla="*/ 492767 h 6857998"/>
              <a:gd name="connsiteX271" fmla="*/ 589731 w 11483996"/>
              <a:gd name="connsiteY271" fmla="*/ 530623 h 6857998"/>
              <a:gd name="connsiteX272" fmla="*/ 589731 w 11483996"/>
              <a:gd name="connsiteY272" fmla="*/ 622787 h 6857998"/>
              <a:gd name="connsiteX273" fmla="*/ 630411 w 11483996"/>
              <a:gd name="connsiteY273" fmla="*/ 622787 h 6857998"/>
              <a:gd name="connsiteX274" fmla="*/ 630411 w 11483996"/>
              <a:gd name="connsiteY274" fmla="*/ 525866 h 6857998"/>
              <a:gd name="connsiteX275" fmla="*/ 571673 w 11483996"/>
              <a:gd name="connsiteY275" fmla="*/ 456099 h 6857998"/>
              <a:gd name="connsiteX276" fmla="*/ 518095 w 11483996"/>
              <a:gd name="connsiteY276" fmla="*/ 486226 h 6857998"/>
              <a:gd name="connsiteX277" fmla="*/ 467295 w 11483996"/>
              <a:gd name="connsiteY277" fmla="*/ 456099 h 6857998"/>
              <a:gd name="connsiteX278" fmla="*/ 1087129 w 11483996"/>
              <a:gd name="connsiteY278" fmla="*/ 456099 h 6857998"/>
              <a:gd name="connsiteX279" fmla="*/ 1038833 w 11483996"/>
              <a:gd name="connsiteY279" fmla="*/ 485829 h 6857998"/>
              <a:gd name="connsiteX280" fmla="*/ 1038035 w 11483996"/>
              <a:gd name="connsiteY280" fmla="*/ 485829 h 6857998"/>
              <a:gd name="connsiteX281" fmla="*/ 1038035 w 11483996"/>
              <a:gd name="connsiteY281" fmla="*/ 460261 h 6857998"/>
              <a:gd name="connsiteX282" fmla="*/ 997122 w 11483996"/>
              <a:gd name="connsiteY282" fmla="*/ 460261 h 6857998"/>
              <a:gd name="connsiteX283" fmla="*/ 997122 w 11483996"/>
              <a:gd name="connsiteY283" fmla="*/ 622787 h 6857998"/>
              <a:gd name="connsiteX284" fmla="*/ 1038035 w 11483996"/>
              <a:gd name="connsiteY284" fmla="*/ 622787 h 6857998"/>
              <a:gd name="connsiteX285" fmla="*/ 1038035 w 11483996"/>
              <a:gd name="connsiteY285" fmla="*/ 535776 h 6857998"/>
              <a:gd name="connsiteX286" fmla="*/ 1082140 w 11483996"/>
              <a:gd name="connsiteY286" fmla="*/ 494748 h 6857998"/>
              <a:gd name="connsiteX287" fmla="*/ 1101898 w 11483996"/>
              <a:gd name="connsiteY287" fmla="*/ 497721 h 6857998"/>
              <a:gd name="connsiteX288" fmla="*/ 1101898 w 11483996"/>
              <a:gd name="connsiteY288" fmla="*/ 458477 h 6857998"/>
              <a:gd name="connsiteX289" fmla="*/ 1087129 w 11483996"/>
              <a:gd name="connsiteY289" fmla="*/ 456099 h 6857998"/>
              <a:gd name="connsiteX290" fmla="*/ 1201910 w 11483996"/>
              <a:gd name="connsiteY290" fmla="*/ 456099 h 6857998"/>
              <a:gd name="connsiteX291" fmla="*/ 1113010 w 11483996"/>
              <a:gd name="connsiteY291" fmla="*/ 541824 h 6857998"/>
              <a:gd name="connsiteX292" fmla="*/ 1201910 w 11483996"/>
              <a:gd name="connsiteY292" fmla="*/ 627549 h 6857998"/>
              <a:gd name="connsiteX293" fmla="*/ 1290810 w 11483996"/>
              <a:gd name="connsiteY293" fmla="*/ 541824 h 6857998"/>
              <a:gd name="connsiteX294" fmla="*/ 1201910 w 11483996"/>
              <a:gd name="connsiteY294" fmla="*/ 456099 h 6857998"/>
              <a:gd name="connsiteX295" fmla="*/ 1621804 w 11483996"/>
              <a:gd name="connsiteY295" fmla="*/ 456099 h 6857998"/>
              <a:gd name="connsiteX296" fmla="*/ 1533696 w 11483996"/>
              <a:gd name="connsiteY296" fmla="*/ 541824 h 6857998"/>
              <a:gd name="connsiteX297" fmla="*/ 1621804 w 11483996"/>
              <a:gd name="connsiteY297" fmla="*/ 627549 h 6857998"/>
              <a:gd name="connsiteX298" fmla="*/ 1709911 w 11483996"/>
              <a:gd name="connsiteY298" fmla="*/ 541824 h 6857998"/>
              <a:gd name="connsiteX299" fmla="*/ 1621804 w 11483996"/>
              <a:gd name="connsiteY299" fmla="*/ 456099 h 6857998"/>
              <a:gd name="connsiteX300" fmla="*/ 1828973 w 11483996"/>
              <a:gd name="connsiteY300" fmla="*/ 456099 h 6857998"/>
              <a:gd name="connsiteX301" fmla="*/ 1740072 w 11483996"/>
              <a:gd name="connsiteY301" fmla="*/ 541824 h 6857998"/>
              <a:gd name="connsiteX302" fmla="*/ 1828973 w 11483996"/>
              <a:gd name="connsiteY302" fmla="*/ 627549 h 6857998"/>
              <a:gd name="connsiteX303" fmla="*/ 1917873 w 11483996"/>
              <a:gd name="connsiteY303" fmla="*/ 541824 h 6857998"/>
              <a:gd name="connsiteX304" fmla="*/ 1828973 w 11483996"/>
              <a:gd name="connsiteY304" fmla="*/ 456099 h 6857998"/>
              <a:gd name="connsiteX305" fmla="*/ 1423621 w 11483996"/>
              <a:gd name="connsiteY305" fmla="*/ 456098 h 6857998"/>
              <a:gd name="connsiteX306" fmla="*/ 1367979 w 11483996"/>
              <a:gd name="connsiteY306" fmla="*/ 484696 h 6857998"/>
              <a:gd name="connsiteX307" fmla="*/ 1367189 w 11483996"/>
              <a:gd name="connsiteY307" fmla="*/ 484696 h 6857998"/>
              <a:gd name="connsiteX308" fmla="*/ 1367189 w 11483996"/>
              <a:gd name="connsiteY308" fmla="*/ 460269 h 6857998"/>
              <a:gd name="connsiteX309" fmla="*/ 1328909 w 11483996"/>
              <a:gd name="connsiteY309" fmla="*/ 460269 h 6857998"/>
              <a:gd name="connsiteX310" fmla="*/ 1328909 w 11483996"/>
              <a:gd name="connsiteY310" fmla="*/ 700573 h 6857998"/>
              <a:gd name="connsiteX311" fmla="*/ 1369359 w 11483996"/>
              <a:gd name="connsiteY311" fmla="*/ 700573 h 6857998"/>
              <a:gd name="connsiteX312" fmla="*/ 1369359 w 11483996"/>
              <a:gd name="connsiteY312" fmla="*/ 602465 h 6857998"/>
              <a:gd name="connsiteX313" fmla="*/ 1370347 w 11483996"/>
              <a:gd name="connsiteY313" fmla="*/ 602465 h 6857998"/>
              <a:gd name="connsiteX314" fmla="*/ 1425201 w 11483996"/>
              <a:gd name="connsiteY314" fmla="*/ 627092 h 6857998"/>
              <a:gd name="connsiteX315" fmla="*/ 1503535 w 11483996"/>
              <a:gd name="connsiteY315" fmla="*/ 541694 h 6857998"/>
              <a:gd name="connsiteX316" fmla="*/ 1423621 w 11483996"/>
              <a:gd name="connsiteY316" fmla="*/ 456098 h 6857998"/>
              <a:gd name="connsiteX317" fmla="*/ 879845 w 11483996"/>
              <a:gd name="connsiteY317" fmla="*/ 413236 h 6857998"/>
              <a:gd name="connsiteX318" fmla="*/ 879845 w 11483996"/>
              <a:gd name="connsiteY318" fmla="*/ 460552 h 6857998"/>
              <a:gd name="connsiteX319" fmla="*/ 846309 w 11483996"/>
              <a:gd name="connsiteY319" fmla="*/ 460552 h 6857998"/>
              <a:gd name="connsiteX320" fmla="*/ 846309 w 11483996"/>
              <a:gd name="connsiteY320" fmla="*/ 495144 h 6857998"/>
              <a:gd name="connsiteX321" fmla="*/ 879845 w 11483996"/>
              <a:gd name="connsiteY321" fmla="*/ 495144 h 6857998"/>
              <a:gd name="connsiteX322" fmla="*/ 879845 w 11483996"/>
              <a:gd name="connsiteY322" fmla="*/ 569895 h 6857998"/>
              <a:gd name="connsiteX323" fmla="*/ 933027 w 11483996"/>
              <a:gd name="connsiteY323" fmla="*/ 627549 h 6857998"/>
              <a:gd name="connsiteX324" fmla="*/ 965372 w 11483996"/>
              <a:gd name="connsiteY324" fmla="*/ 622182 h 6857998"/>
              <a:gd name="connsiteX325" fmla="*/ 965372 w 11483996"/>
              <a:gd name="connsiteY325" fmla="*/ 587987 h 6857998"/>
              <a:gd name="connsiteX326" fmla="*/ 943346 w 11483996"/>
              <a:gd name="connsiteY326" fmla="*/ 592957 h 6857998"/>
              <a:gd name="connsiteX327" fmla="*/ 920525 w 11483996"/>
              <a:gd name="connsiteY327" fmla="*/ 566516 h 6857998"/>
              <a:gd name="connsiteX328" fmla="*/ 920525 w 11483996"/>
              <a:gd name="connsiteY328" fmla="*/ 495144 h 6857998"/>
              <a:gd name="connsiteX329" fmla="*/ 965372 w 11483996"/>
              <a:gd name="connsiteY329" fmla="*/ 495144 h 6857998"/>
              <a:gd name="connsiteX330" fmla="*/ 965372 w 11483996"/>
              <a:gd name="connsiteY330" fmla="*/ 460552 h 6857998"/>
              <a:gd name="connsiteX331" fmla="*/ 920525 w 11483996"/>
              <a:gd name="connsiteY331" fmla="*/ 460552 h 6857998"/>
              <a:gd name="connsiteX332" fmla="*/ 920525 w 11483996"/>
              <a:gd name="connsiteY332" fmla="*/ 413236 h 6857998"/>
              <a:gd name="connsiteX333" fmla="*/ 879845 w 11483996"/>
              <a:gd name="connsiteY333" fmla="*/ 413236 h 6857998"/>
              <a:gd name="connsiteX334" fmla="*/ 1955972 w 11483996"/>
              <a:gd name="connsiteY334" fmla="*/ 367199 h 6857998"/>
              <a:gd name="connsiteX335" fmla="*/ 1955972 w 11483996"/>
              <a:gd name="connsiteY335" fmla="*/ 622786 h 6857998"/>
              <a:gd name="connsiteX336" fmla="*/ 1997247 w 11483996"/>
              <a:gd name="connsiteY336" fmla="*/ 622786 h 6857998"/>
              <a:gd name="connsiteX337" fmla="*/ 1997247 w 11483996"/>
              <a:gd name="connsiteY337" fmla="*/ 367199 h 6857998"/>
              <a:gd name="connsiteX338" fmla="*/ 0 w 11483996"/>
              <a:gd name="connsiteY338" fmla="*/ 0 h 6857998"/>
              <a:gd name="connsiteX339" fmla="*/ 11483996 w 11483996"/>
              <a:gd name="connsiteY339" fmla="*/ 0 h 6857998"/>
              <a:gd name="connsiteX340" fmla="*/ 11483996 w 11483996"/>
              <a:gd name="connsiteY340" fmla="*/ 6857998 h 6857998"/>
              <a:gd name="connsiteX341" fmla="*/ 0 w 11483996"/>
              <a:gd name="connsiteY341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1483996" h="6857998">
                <a:moveTo>
                  <a:pt x="1307630" y="876788"/>
                </a:moveTo>
                <a:cubicBezTo>
                  <a:pt x="1307630" y="876788"/>
                  <a:pt x="1307630" y="876788"/>
                  <a:pt x="1316212" y="876788"/>
                </a:cubicBezTo>
                <a:cubicBezTo>
                  <a:pt x="1316212" y="876788"/>
                  <a:pt x="1316212" y="876788"/>
                  <a:pt x="1316212" y="885838"/>
                </a:cubicBezTo>
                <a:cubicBezTo>
                  <a:pt x="1316212" y="908464"/>
                  <a:pt x="1302841" y="922826"/>
                  <a:pt x="1274901" y="922826"/>
                </a:cubicBezTo>
                <a:cubicBezTo>
                  <a:pt x="1261729" y="922826"/>
                  <a:pt x="1246363" y="916530"/>
                  <a:pt x="1246363" y="901578"/>
                </a:cubicBezTo>
                <a:cubicBezTo>
                  <a:pt x="1246363" y="878362"/>
                  <a:pt x="1285279" y="876788"/>
                  <a:pt x="1307630" y="876788"/>
                </a:cubicBezTo>
                <a:close/>
                <a:moveTo>
                  <a:pt x="2592117" y="876788"/>
                </a:moveTo>
                <a:lnTo>
                  <a:pt x="2600499" y="876788"/>
                </a:lnTo>
                <a:cubicBezTo>
                  <a:pt x="2600499" y="876788"/>
                  <a:pt x="2600499" y="876788"/>
                  <a:pt x="2600499" y="885838"/>
                </a:cubicBezTo>
                <a:cubicBezTo>
                  <a:pt x="2600499" y="908464"/>
                  <a:pt x="2587327" y="922826"/>
                  <a:pt x="2559387" y="922826"/>
                </a:cubicBezTo>
                <a:cubicBezTo>
                  <a:pt x="2546016" y="922826"/>
                  <a:pt x="2530649" y="916530"/>
                  <a:pt x="2530649" y="901578"/>
                </a:cubicBezTo>
                <a:cubicBezTo>
                  <a:pt x="2530649" y="878362"/>
                  <a:pt x="2569566" y="876788"/>
                  <a:pt x="2592117" y="876788"/>
                </a:cubicBezTo>
                <a:close/>
                <a:moveTo>
                  <a:pt x="2367136" y="819637"/>
                </a:moveTo>
                <a:cubicBezTo>
                  <a:pt x="2393439" y="819637"/>
                  <a:pt x="2414762" y="841315"/>
                  <a:pt x="2414762" y="868056"/>
                </a:cubicBezTo>
                <a:cubicBezTo>
                  <a:pt x="2414762" y="894797"/>
                  <a:pt x="2393439" y="916475"/>
                  <a:pt x="2367136" y="916475"/>
                </a:cubicBezTo>
                <a:cubicBezTo>
                  <a:pt x="2340834" y="916475"/>
                  <a:pt x="2319512" y="894797"/>
                  <a:pt x="2319512" y="868056"/>
                </a:cubicBezTo>
                <a:cubicBezTo>
                  <a:pt x="2319512" y="841315"/>
                  <a:pt x="2340834" y="819637"/>
                  <a:pt x="2367136" y="819637"/>
                </a:cubicBezTo>
                <a:close/>
                <a:moveTo>
                  <a:pt x="780430" y="819637"/>
                </a:moveTo>
                <a:cubicBezTo>
                  <a:pt x="810119" y="819637"/>
                  <a:pt x="828849" y="839201"/>
                  <a:pt x="828849" y="867262"/>
                </a:cubicBezTo>
                <a:cubicBezTo>
                  <a:pt x="828849" y="894335"/>
                  <a:pt x="810318" y="914887"/>
                  <a:pt x="780032" y="914887"/>
                </a:cubicBezTo>
                <a:cubicBezTo>
                  <a:pt x="752534" y="914887"/>
                  <a:pt x="732011" y="893545"/>
                  <a:pt x="732011" y="867855"/>
                </a:cubicBezTo>
                <a:cubicBezTo>
                  <a:pt x="732011" y="839201"/>
                  <a:pt x="751737" y="819637"/>
                  <a:pt x="780430" y="819637"/>
                </a:cubicBezTo>
                <a:close/>
                <a:moveTo>
                  <a:pt x="1082053" y="819635"/>
                </a:moveTo>
                <a:cubicBezTo>
                  <a:pt x="1108794" y="819635"/>
                  <a:pt x="1130472" y="841313"/>
                  <a:pt x="1130472" y="868054"/>
                </a:cubicBezTo>
                <a:cubicBezTo>
                  <a:pt x="1130472" y="894795"/>
                  <a:pt x="1108794" y="916473"/>
                  <a:pt x="1082053" y="916473"/>
                </a:cubicBezTo>
                <a:cubicBezTo>
                  <a:pt x="1055312" y="916473"/>
                  <a:pt x="1033634" y="894795"/>
                  <a:pt x="1033634" y="868054"/>
                </a:cubicBezTo>
                <a:cubicBezTo>
                  <a:pt x="1033634" y="841313"/>
                  <a:pt x="1055312" y="819635"/>
                  <a:pt x="1082053" y="819635"/>
                </a:cubicBezTo>
                <a:close/>
                <a:moveTo>
                  <a:pt x="2047557" y="813288"/>
                </a:moveTo>
                <a:cubicBezTo>
                  <a:pt x="2073338" y="813288"/>
                  <a:pt x="2088925" y="828137"/>
                  <a:pt x="2089326" y="851388"/>
                </a:cubicBezTo>
                <a:cubicBezTo>
                  <a:pt x="2089326" y="851388"/>
                  <a:pt x="2089326" y="851388"/>
                  <a:pt x="2005188" y="851388"/>
                </a:cubicBezTo>
                <a:cubicBezTo>
                  <a:pt x="2008386" y="828333"/>
                  <a:pt x="2023375" y="813288"/>
                  <a:pt x="2047557" y="813288"/>
                </a:cubicBezTo>
                <a:close/>
                <a:moveTo>
                  <a:pt x="579905" y="813287"/>
                </a:moveTo>
                <a:cubicBezTo>
                  <a:pt x="605004" y="813287"/>
                  <a:pt x="620494" y="828136"/>
                  <a:pt x="620886" y="851387"/>
                </a:cubicBezTo>
                <a:cubicBezTo>
                  <a:pt x="620886" y="851387"/>
                  <a:pt x="620886" y="851387"/>
                  <a:pt x="538336" y="851387"/>
                </a:cubicBezTo>
                <a:cubicBezTo>
                  <a:pt x="541473" y="828332"/>
                  <a:pt x="556179" y="813287"/>
                  <a:pt x="579905" y="813287"/>
                </a:cubicBezTo>
                <a:close/>
                <a:moveTo>
                  <a:pt x="914573" y="786299"/>
                </a:moveTo>
                <a:lnTo>
                  <a:pt x="914573" y="949812"/>
                </a:lnTo>
                <a:lnTo>
                  <a:pt x="954260" y="949812"/>
                </a:lnTo>
                <a:lnTo>
                  <a:pt x="954260" y="786299"/>
                </a:lnTo>
                <a:close/>
                <a:moveTo>
                  <a:pt x="1750185" y="783125"/>
                </a:moveTo>
                <a:cubicBezTo>
                  <a:pt x="1717342" y="783125"/>
                  <a:pt x="1684895" y="799303"/>
                  <a:pt x="1684895" y="835209"/>
                </a:cubicBezTo>
                <a:cubicBezTo>
                  <a:pt x="1684895" y="896959"/>
                  <a:pt x="1772543" y="870720"/>
                  <a:pt x="1772543" y="904061"/>
                </a:cubicBezTo>
                <a:cubicBezTo>
                  <a:pt x="1772543" y="916885"/>
                  <a:pt x="1757306" y="922606"/>
                  <a:pt x="1745436" y="922606"/>
                </a:cubicBezTo>
                <a:cubicBezTo>
                  <a:pt x="1728224" y="922606"/>
                  <a:pt x="1717342" y="914123"/>
                  <a:pt x="1706856" y="902680"/>
                </a:cubicBezTo>
                <a:cubicBezTo>
                  <a:pt x="1679750" y="927933"/>
                  <a:pt x="1679750" y="927933"/>
                  <a:pt x="1679750" y="927933"/>
                </a:cubicBezTo>
                <a:cubicBezTo>
                  <a:pt x="1696370" y="946478"/>
                  <a:pt x="1718133" y="952988"/>
                  <a:pt x="1743063" y="952988"/>
                </a:cubicBezTo>
                <a:cubicBezTo>
                  <a:pt x="1776301" y="952988"/>
                  <a:pt x="1813102" y="939375"/>
                  <a:pt x="1813102" y="901102"/>
                </a:cubicBezTo>
                <a:cubicBezTo>
                  <a:pt x="1813102" y="837971"/>
                  <a:pt x="1725454" y="861645"/>
                  <a:pt x="1725454" y="832644"/>
                </a:cubicBezTo>
                <a:cubicBezTo>
                  <a:pt x="1725454" y="820412"/>
                  <a:pt x="1738314" y="815480"/>
                  <a:pt x="1749196" y="815480"/>
                </a:cubicBezTo>
                <a:cubicBezTo>
                  <a:pt x="1763046" y="815480"/>
                  <a:pt x="1773136" y="821201"/>
                  <a:pt x="1780852" y="831855"/>
                </a:cubicBezTo>
                <a:cubicBezTo>
                  <a:pt x="1807956" y="807589"/>
                  <a:pt x="1807956" y="807589"/>
                  <a:pt x="1807956" y="807589"/>
                </a:cubicBezTo>
                <a:cubicBezTo>
                  <a:pt x="1794700" y="789833"/>
                  <a:pt x="1771750" y="783125"/>
                  <a:pt x="1750185" y="783125"/>
                </a:cubicBezTo>
                <a:close/>
                <a:moveTo>
                  <a:pt x="1286248" y="783125"/>
                </a:moveTo>
                <a:cubicBezTo>
                  <a:pt x="1260451" y="783125"/>
                  <a:pt x="1235051" y="790819"/>
                  <a:pt x="1217191" y="808969"/>
                </a:cubicBezTo>
                <a:cubicBezTo>
                  <a:pt x="1238425" y="830276"/>
                  <a:pt x="1238425" y="830276"/>
                  <a:pt x="1238425" y="830276"/>
                </a:cubicBezTo>
                <a:cubicBezTo>
                  <a:pt x="1249339" y="820215"/>
                  <a:pt x="1265015" y="813310"/>
                  <a:pt x="1281882" y="813310"/>
                </a:cubicBezTo>
                <a:cubicBezTo>
                  <a:pt x="1303512" y="813310"/>
                  <a:pt x="1319188" y="823766"/>
                  <a:pt x="1319188" y="843692"/>
                </a:cubicBezTo>
                <a:cubicBezTo>
                  <a:pt x="1319188" y="848032"/>
                  <a:pt x="1319188" y="848032"/>
                  <a:pt x="1319188" y="848032"/>
                </a:cubicBezTo>
                <a:cubicBezTo>
                  <a:pt x="1309068" y="848032"/>
                  <a:pt x="1309068" y="848032"/>
                  <a:pt x="1309068" y="848032"/>
                </a:cubicBezTo>
                <a:cubicBezTo>
                  <a:pt x="1268389" y="848032"/>
                  <a:pt x="1206675" y="851780"/>
                  <a:pt x="1206675" y="904456"/>
                </a:cubicBezTo>
                <a:cubicBezTo>
                  <a:pt x="1206675" y="936416"/>
                  <a:pt x="1235844" y="952988"/>
                  <a:pt x="1266007" y="952988"/>
                </a:cubicBezTo>
                <a:cubicBezTo>
                  <a:pt x="1287637" y="952988"/>
                  <a:pt x="1306687" y="944899"/>
                  <a:pt x="1318196" y="926749"/>
                </a:cubicBezTo>
                <a:cubicBezTo>
                  <a:pt x="1319188" y="926749"/>
                  <a:pt x="1319188" y="926749"/>
                  <a:pt x="1319188" y="926749"/>
                </a:cubicBezTo>
                <a:cubicBezTo>
                  <a:pt x="1319188" y="948845"/>
                  <a:pt x="1319188" y="948845"/>
                  <a:pt x="1319188" y="948845"/>
                </a:cubicBezTo>
                <a:cubicBezTo>
                  <a:pt x="1355899" y="948845"/>
                  <a:pt x="1355899" y="948845"/>
                  <a:pt x="1355899" y="948845"/>
                </a:cubicBezTo>
                <a:cubicBezTo>
                  <a:pt x="1355899" y="855923"/>
                  <a:pt x="1355899" y="855923"/>
                  <a:pt x="1355899" y="855923"/>
                </a:cubicBezTo>
                <a:cubicBezTo>
                  <a:pt x="1355899" y="832841"/>
                  <a:pt x="1355899" y="783125"/>
                  <a:pt x="1286248" y="783125"/>
                </a:cubicBezTo>
                <a:close/>
                <a:moveTo>
                  <a:pt x="1486343" y="783125"/>
                </a:moveTo>
                <a:cubicBezTo>
                  <a:pt x="1459137" y="783125"/>
                  <a:pt x="1443646" y="797214"/>
                  <a:pt x="1436495" y="812494"/>
                </a:cubicBezTo>
                <a:cubicBezTo>
                  <a:pt x="1435703" y="812494"/>
                  <a:pt x="1435703" y="812494"/>
                  <a:pt x="1435703" y="812494"/>
                </a:cubicBezTo>
                <a:cubicBezTo>
                  <a:pt x="1435703" y="787094"/>
                  <a:pt x="1435703" y="787094"/>
                  <a:pt x="1435703" y="787094"/>
                </a:cubicBezTo>
                <a:cubicBezTo>
                  <a:pt x="1397174" y="787094"/>
                  <a:pt x="1397174" y="787094"/>
                  <a:pt x="1397174" y="787094"/>
                </a:cubicBezTo>
                <a:cubicBezTo>
                  <a:pt x="1397174" y="949813"/>
                  <a:pt x="1397174" y="949813"/>
                  <a:pt x="1397174" y="949813"/>
                </a:cubicBezTo>
                <a:cubicBezTo>
                  <a:pt x="1437885" y="949813"/>
                  <a:pt x="1437885" y="949813"/>
                  <a:pt x="1437885" y="949813"/>
                </a:cubicBezTo>
                <a:cubicBezTo>
                  <a:pt x="1437885" y="861111"/>
                  <a:pt x="1437885" y="861111"/>
                  <a:pt x="1437885" y="861111"/>
                </a:cubicBezTo>
                <a:cubicBezTo>
                  <a:pt x="1437885" y="839283"/>
                  <a:pt x="1448412" y="819638"/>
                  <a:pt x="1475222" y="819638"/>
                </a:cubicBezTo>
                <a:cubicBezTo>
                  <a:pt x="1494883" y="819638"/>
                  <a:pt x="1503025" y="832933"/>
                  <a:pt x="1503025" y="852975"/>
                </a:cubicBezTo>
                <a:cubicBezTo>
                  <a:pt x="1503025" y="949813"/>
                  <a:pt x="1503025" y="949813"/>
                  <a:pt x="1503025" y="949813"/>
                </a:cubicBezTo>
                <a:cubicBezTo>
                  <a:pt x="1543737" y="949813"/>
                  <a:pt x="1543737" y="949813"/>
                  <a:pt x="1543737" y="949813"/>
                </a:cubicBezTo>
                <a:cubicBezTo>
                  <a:pt x="1543737" y="861706"/>
                  <a:pt x="1543737" y="861706"/>
                  <a:pt x="1543737" y="861706"/>
                </a:cubicBezTo>
                <a:cubicBezTo>
                  <a:pt x="1543737" y="840672"/>
                  <a:pt x="1553269" y="819638"/>
                  <a:pt x="1578689" y="819638"/>
                </a:cubicBezTo>
                <a:cubicBezTo>
                  <a:pt x="1602719" y="819638"/>
                  <a:pt x="1608877" y="837299"/>
                  <a:pt x="1608877" y="857738"/>
                </a:cubicBezTo>
                <a:cubicBezTo>
                  <a:pt x="1608877" y="949813"/>
                  <a:pt x="1608877" y="949813"/>
                  <a:pt x="1608877" y="949813"/>
                </a:cubicBezTo>
                <a:cubicBezTo>
                  <a:pt x="1649588" y="949813"/>
                  <a:pt x="1649588" y="949813"/>
                  <a:pt x="1649588" y="949813"/>
                </a:cubicBezTo>
                <a:cubicBezTo>
                  <a:pt x="1649588" y="852975"/>
                  <a:pt x="1649588" y="852975"/>
                  <a:pt x="1649588" y="852975"/>
                </a:cubicBezTo>
                <a:cubicBezTo>
                  <a:pt x="1649588" y="813883"/>
                  <a:pt x="1634296" y="783125"/>
                  <a:pt x="1590804" y="783125"/>
                </a:cubicBezTo>
                <a:cubicBezTo>
                  <a:pt x="1566376" y="783125"/>
                  <a:pt x="1549099" y="792451"/>
                  <a:pt x="1537183" y="813288"/>
                </a:cubicBezTo>
                <a:cubicBezTo>
                  <a:pt x="1528842" y="792848"/>
                  <a:pt x="1511366" y="783125"/>
                  <a:pt x="1486343" y="783125"/>
                </a:cubicBezTo>
                <a:close/>
                <a:moveTo>
                  <a:pt x="2052522" y="783125"/>
                </a:moveTo>
                <a:cubicBezTo>
                  <a:pt x="2003449" y="783125"/>
                  <a:pt x="1963912" y="817058"/>
                  <a:pt x="1963912" y="867958"/>
                </a:cubicBezTo>
                <a:cubicBezTo>
                  <a:pt x="1963912" y="918858"/>
                  <a:pt x="2003449" y="952988"/>
                  <a:pt x="2052522" y="952988"/>
                </a:cubicBezTo>
                <a:cubicBezTo>
                  <a:pt x="2078351" y="952988"/>
                  <a:pt x="2102588" y="943913"/>
                  <a:pt x="2121462" y="920633"/>
                </a:cubicBezTo>
                <a:cubicBezTo>
                  <a:pt x="2092258" y="898734"/>
                  <a:pt x="2092258" y="898734"/>
                  <a:pt x="2092258" y="898734"/>
                </a:cubicBezTo>
                <a:cubicBezTo>
                  <a:pt x="2082126" y="911163"/>
                  <a:pt x="2069013" y="920633"/>
                  <a:pt x="2048548" y="920633"/>
                </a:cubicBezTo>
                <a:cubicBezTo>
                  <a:pt x="2025701" y="920633"/>
                  <a:pt x="2007423" y="906034"/>
                  <a:pt x="2004641" y="882162"/>
                </a:cubicBezTo>
                <a:cubicBezTo>
                  <a:pt x="2129011" y="882162"/>
                  <a:pt x="2129011" y="882162"/>
                  <a:pt x="2129011" y="882162"/>
                </a:cubicBezTo>
                <a:cubicBezTo>
                  <a:pt x="2129011" y="871114"/>
                  <a:pt x="2129011" y="871114"/>
                  <a:pt x="2129011" y="871114"/>
                </a:cubicBezTo>
                <a:cubicBezTo>
                  <a:pt x="2129011" y="814691"/>
                  <a:pt x="2098217" y="783125"/>
                  <a:pt x="2052522" y="783125"/>
                </a:cubicBezTo>
                <a:close/>
                <a:moveTo>
                  <a:pt x="2569146" y="783125"/>
                </a:moveTo>
                <a:cubicBezTo>
                  <a:pt x="2543349" y="783125"/>
                  <a:pt x="2517949" y="790819"/>
                  <a:pt x="2499891" y="808969"/>
                </a:cubicBezTo>
                <a:cubicBezTo>
                  <a:pt x="2521323" y="830276"/>
                  <a:pt x="2521323" y="830276"/>
                  <a:pt x="2521323" y="830276"/>
                </a:cubicBezTo>
                <a:cubicBezTo>
                  <a:pt x="2532038" y="820215"/>
                  <a:pt x="2547715" y="813310"/>
                  <a:pt x="2564582" y="813310"/>
                </a:cubicBezTo>
                <a:cubicBezTo>
                  <a:pt x="2586410" y="813310"/>
                  <a:pt x="2601888" y="823766"/>
                  <a:pt x="2601888" y="843692"/>
                </a:cubicBezTo>
                <a:cubicBezTo>
                  <a:pt x="2601888" y="848032"/>
                  <a:pt x="2601888" y="848032"/>
                  <a:pt x="2601888" y="848032"/>
                </a:cubicBezTo>
                <a:cubicBezTo>
                  <a:pt x="2591768" y="848032"/>
                  <a:pt x="2591768" y="848032"/>
                  <a:pt x="2591768" y="848032"/>
                </a:cubicBezTo>
                <a:cubicBezTo>
                  <a:pt x="2551088" y="848032"/>
                  <a:pt x="2489374" y="851780"/>
                  <a:pt x="2489374" y="904456"/>
                </a:cubicBezTo>
                <a:cubicBezTo>
                  <a:pt x="2489374" y="936416"/>
                  <a:pt x="2518544" y="952988"/>
                  <a:pt x="2548707" y="952988"/>
                </a:cubicBezTo>
                <a:cubicBezTo>
                  <a:pt x="2570337" y="952988"/>
                  <a:pt x="2589387" y="944899"/>
                  <a:pt x="2600896" y="926749"/>
                </a:cubicBezTo>
                <a:cubicBezTo>
                  <a:pt x="2601888" y="926749"/>
                  <a:pt x="2601888" y="926749"/>
                  <a:pt x="2601888" y="926749"/>
                </a:cubicBezTo>
                <a:cubicBezTo>
                  <a:pt x="2601888" y="948845"/>
                  <a:pt x="2601888" y="948845"/>
                  <a:pt x="2601888" y="948845"/>
                </a:cubicBezTo>
                <a:cubicBezTo>
                  <a:pt x="2638599" y="948845"/>
                  <a:pt x="2638599" y="948845"/>
                  <a:pt x="2638599" y="948845"/>
                </a:cubicBezTo>
                <a:cubicBezTo>
                  <a:pt x="2638599" y="855923"/>
                  <a:pt x="2638599" y="855923"/>
                  <a:pt x="2638599" y="855923"/>
                </a:cubicBezTo>
                <a:cubicBezTo>
                  <a:pt x="2638599" y="832841"/>
                  <a:pt x="2638599" y="783125"/>
                  <a:pt x="2569146" y="783125"/>
                </a:cubicBezTo>
                <a:close/>
                <a:moveTo>
                  <a:pt x="2254116" y="783125"/>
                </a:moveTo>
                <a:cubicBezTo>
                  <a:pt x="2232521" y="783125"/>
                  <a:pt x="2214525" y="794237"/>
                  <a:pt x="2205527" y="812890"/>
                </a:cubicBezTo>
                <a:cubicBezTo>
                  <a:pt x="2204928" y="812890"/>
                  <a:pt x="2204928" y="812890"/>
                  <a:pt x="2204928" y="812890"/>
                </a:cubicBezTo>
                <a:cubicBezTo>
                  <a:pt x="2204928" y="787093"/>
                  <a:pt x="2204928" y="787093"/>
                  <a:pt x="2204928" y="787093"/>
                </a:cubicBezTo>
                <a:cubicBezTo>
                  <a:pt x="2163937" y="787093"/>
                  <a:pt x="2163937" y="787093"/>
                  <a:pt x="2163937" y="787093"/>
                </a:cubicBezTo>
                <a:cubicBezTo>
                  <a:pt x="2163937" y="949813"/>
                  <a:pt x="2163937" y="949813"/>
                  <a:pt x="2163937" y="949813"/>
                </a:cubicBezTo>
                <a:cubicBezTo>
                  <a:pt x="2204928" y="949813"/>
                  <a:pt x="2204928" y="949813"/>
                  <a:pt x="2204928" y="949813"/>
                </a:cubicBezTo>
                <a:cubicBezTo>
                  <a:pt x="2204928" y="862698"/>
                  <a:pt x="2204928" y="862698"/>
                  <a:pt x="2204928" y="862698"/>
                </a:cubicBezTo>
                <a:cubicBezTo>
                  <a:pt x="2204928" y="853967"/>
                  <a:pt x="2210326" y="821622"/>
                  <a:pt x="2248917" y="821622"/>
                </a:cubicBezTo>
                <a:cubicBezTo>
                  <a:pt x="2255515" y="821622"/>
                  <a:pt x="2261913" y="823011"/>
                  <a:pt x="2268713" y="824797"/>
                </a:cubicBezTo>
                <a:cubicBezTo>
                  <a:pt x="2268713" y="785307"/>
                  <a:pt x="2268713" y="785307"/>
                  <a:pt x="2268713" y="785307"/>
                </a:cubicBezTo>
                <a:cubicBezTo>
                  <a:pt x="2263913" y="784117"/>
                  <a:pt x="2259315" y="783125"/>
                  <a:pt x="2254116" y="783125"/>
                </a:cubicBezTo>
                <a:close/>
                <a:moveTo>
                  <a:pt x="2770070" y="783125"/>
                </a:moveTo>
                <a:cubicBezTo>
                  <a:pt x="2743230" y="783125"/>
                  <a:pt x="2727640" y="797214"/>
                  <a:pt x="2720536" y="812493"/>
                </a:cubicBezTo>
                <a:cubicBezTo>
                  <a:pt x="2719944" y="812493"/>
                  <a:pt x="2719944" y="812493"/>
                  <a:pt x="2719944" y="812493"/>
                </a:cubicBezTo>
                <a:cubicBezTo>
                  <a:pt x="2719944" y="787093"/>
                  <a:pt x="2719944" y="787093"/>
                  <a:pt x="2719944" y="787093"/>
                </a:cubicBezTo>
                <a:cubicBezTo>
                  <a:pt x="2681462" y="787093"/>
                  <a:pt x="2681462" y="787093"/>
                  <a:pt x="2681462" y="787093"/>
                </a:cubicBezTo>
                <a:cubicBezTo>
                  <a:pt x="2681462" y="949813"/>
                  <a:pt x="2681462" y="949813"/>
                  <a:pt x="2681462" y="949813"/>
                </a:cubicBezTo>
                <a:cubicBezTo>
                  <a:pt x="2721918" y="949813"/>
                  <a:pt x="2721918" y="949813"/>
                  <a:pt x="2721918" y="949813"/>
                </a:cubicBezTo>
                <a:cubicBezTo>
                  <a:pt x="2721918" y="861111"/>
                  <a:pt x="2721918" y="861111"/>
                  <a:pt x="2721918" y="861111"/>
                </a:cubicBezTo>
                <a:cubicBezTo>
                  <a:pt x="2721918" y="839283"/>
                  <a:pt x="2732377" y="819637"/>
                  <a:pt x="2759018" y="819637"/>
                </a:cubicBezTo>
                <a:cubicBezTo>
                  <a:pt x="2778555" y="819637"/>
                  <a:pt x="2786646" y="832933"/>
                  <a:pt x="2786646" y="852975"/>
                </a:cubicBezTo>
                <a:cubicBezTo>
                  <a:pt x="2786646" y="949813"/>
                  <a:pt x="2786646" y="949813"/>
                  <a:pt x="2786646" y="949813"/>
                </a:cubicBezTo>
                <a:cubicBezTo>
                  <a:pt x="2827102" y="949813"/>
                  <a:pt x="2827102" y="949813"/>
                  <a:pt x="2827102" y="949813"/>
                </a:cubicBezTo>
                <a:cubicBezTo>
                  <a:pt x="2827102" y="861706"/>
                  <a:pt x="2827102" y="861706"/>
                  <a:pt x="2827102" y="861706"/>
                </a:cubicBezTo>
                <a:cubicBezTo>
                  <a:pt x="2827102" y="840672"/>
                  <a:pt x="2836575" y="819637"/>
                  <a:pt x="2861835" y="819637"/>
                </a:cubicBezTo>
                <a:cubicBezTo>
                  <a:pt x="2885911" y="819637"/>
                  <a:pt x="2891831" y="837298"/>
                  <a:pt x="2891831" y="857737"/>
                </a:cubicBezTo>
                <a:cubicBezTo>
                  <a:pt x="2891831" y="949813"/>
                  <a:pt x="2891831" y="949813"/>
                  <a:pt x="2891831" y="949813"/>
                </a:cubicBezTo>
                <a:cubicBezTo>
                  <a:pt x="2932287" y="949813"/>
                  <a:pt x="2932287" y="949813"/>
                  <a:pt x="2932287" y="949813"/>
                </a:cubicBezTo>
                <a:cubicBezTo>
                  <a:pt x="2932287" y="852975"/>
                  <a:pt x="2932287" y="852975"/>
                  <a:pt x="2932287" y="852975"/>
                </a:cubicBezTo>
                <a:cubicBezTo>
                  <a:pt x="2932287" y="813882"/>
                  <a:pt x="2917288" y="783125"/>
                  <a:pt x="2874070" y="783125"/>
                </a:cubicBezTo>
                <a:cubicBezTo>
                  <a:pt x="2849796" y="783125"/>
                  <a:pt x="2832628" y="792451"/>
                  <a:pt x="2820787" y="813287"/>
                </a:cubicBezTo>
                <a:cubicBezTo>
                  <a:pt x="2812301" y="792848"/>
                  <a:pt x="2795132" y="783125"/>
                  <a:pt x="2770070" y="783125"/>
                </a:cubicBezTo>
                <a:close/>
                <a:moveTo>
                  <a:pt x="585671" y="783124"/>
                </a:moveTo>
                <a:cubicBezTo>
                  <a:pt x="536399" y="783124"/>
                  <a:pt x="497061" y="817057"/>
                  <a:pt x="497061" y="867957"/>
                </a:cubicBezTo>
                <a:cubicBezTo>
                  <a:pt x="497061" y="918857"/>
                  <a:pt x="536399" y="952987"/>
                  <a:pt x="585671" y="952987"/>
                </a:cubicBezTo>
                <a:cubicBezTo>
                  <a:pt x="611499" y="952987"/>
                  <a:pt x="635538" y="943912"/>
                  <a:pt x="654611" y="920632"/>
                </a:cubicBezTo>
                <a:cubicBezTo>
                  <a:pt x="625406" y="898733"/>
                  <a:pt x="625406" y="898733"/>
                  <a:pt x="625406" y="898733"/>
                </a:cubicBezTo>
                <a:cubicBezTo>
                  <a:pt x="615273" y="911162"/>
                  <a:pt x="601962" y="920632"/>
                  <a:pt x="581697" y="920632"/>
                </a:cubicBezTo>
                <a:cubicBezTo>
                  <a:pt x="558849" y="920632"/>
                  <a:pt x="540571" y="906033"/>
                  <a:pt x="537790" y="882161"/>
                </a:cubicBezTo>
                <a:cubicBezTo>
                  <a:pt x="662161" y="882161"/>
                  <a:pt x="662161" y="882161"/>
                  <a:pt x="662161" y="882161"/>
                </a:cubicBezTo>
                <a:cubicBezTo>
                  <a:pt x="662161" y="871113"/>
                  <a:pt x="662161" y="871113"/>
                  <a:pt x="662161" y="871113"/>
                </a:cubicBezTo>
                <a:cubicBezTo>
                  <a:pt x="662161" y="814690"/>
                  <a:pt x="631168" y="783124"/>
                  <a:pt x="585671" y="783124"/>
                </a:cubicBezTo>
                <a:close/>
                <a:moveTo>
                  <a:pt x="772236" y="783124"/>
                </a:moveTo>
                <a:cubicBezTo>
                  <a:pt x="722315" y="783124"/>
                  <a:pt x="692323" y="820341"/>
                  <a:pt x="692323" y="868248"/>
                </a:cubicBezTo>
                <a:cubicBezTo>
                  <a:pt x="692323" y="914373"/>
                  <a:pt x="724288" y="951589"/>
                  <a:pt x="773025" y="951589"/>
                </a:cubicBezTo>
                <a:cubicBezTo>
                  <a:pt x="793152" y="951589"/>
                  <a:pt x="814067" y="943671"/>
                  <a:pt x="825906" y="927834"/>
                </a:cubicBezTo>
                <a:cubicBezTo>
                  <a:pt x="826498" y="927834"/>
                  <a:pt x="826498" y="927834"/>
                  <a:pt x="826498" y="927834"/>
                </a:cubicBezTo>
                <a:cubicBezTo>
                  <a:pt x="826498" y="939712"/>
                  <a:pt x="826498" y="939712"/>
                  <a:pt x="826498" y="939712"/>
                </a:cubicBezTo>
                <a:cubicBezTo>
                  <a:pt x="826498" y="971781"/>
                  <a:pt x="814462" y="994151"/>
                  <a:pt x="775393" y="994151"/>
                </a:cubicBezTo>
                <a:cubicBezTo>
                  <a:pt x="752702" y="994151"/>
                  <a:pt x="735930" y="985639"/>
                  <a:pt x="719553" y="970792"/>
                </a:cubicBezTo>
                <a:cubicBezTo>
                  <a:pt x="695283" y="1004049"/>
                  <a:pt x="695283" y="1004049"/>
                  <a:pt x="695283" y="1004049"/>
                </a:cubicBezTo>
                <a:cubicBezTo>
                  <a:pt x="718369" y="1024241"/>
                  <a:pt x="745598" y="1030774"/>
                  <a:pt x="775591" y="1030774"/>
                </a:cubicBezTo>
                <a:cubicBezTo>
                  <a:pt x="838732" y="1030774"/>
                  <a:pt x="866948" y="993557"/>
                  <a:pt x="866948" y="934961"/>
                </a:cubicBezTo>
                <a:cubicBezTo>
                  <a:pt x="866948" y="787083"/>
                  <a:pt x="866948" y="787083"/>
                  <a:pt x="866948" y="787083"/>
                </a:cubicBezTo>
                <a:cubicBezTo>
                  <a:pt x="828669" y="787083"/>
                  <a:pt x="828669" y="787083"/>
                  <a:pt x="828669" y="787083"/>
                </a:cubicBezTo>
                <a:lnTo>
                  <a:pt x="828669" y="811433"/>
                </a:lnTo>
                <a:cubicBezTo>
                  <a:pt x="827879" y="811433"/>
                  <a:pt x="827879" y="811433"/>
                  <a:pt x="827879" y="811433"/>
                </a:cubicBezTo>
                <a:cubicBezTo>
                  <a:pt x="816040" y="791834"/>
                  <a:pt x="794928" y="783124"/>
                  <a:pt x="772236" y="783124"/>
                </a:cubicBezTo>
                <a:close/>
                <a:moveTo>
                  <a:pt x="469764" y="783124"/>
                </a:moveTo>
                <a:cubicBezTo>
                  <a:pt x="448170" y="783124"/>
                  <a:pt x="430174" y="794237"/>
                  <a:pt x="421176" y="812890"/>
                </a:cubicBezTo>
                <a:cubicBezTo>
                  <a:pt x="420576" y="812890"/>
                  <a:pt x="420576" y="812890"/>
                  <a:pt x="420576" y="812890"/>
                </a:cubicBezTo>
                <a:cubicBezTo>
                  <a:pt x="420576" y="787093"/>
                  <a:pt x="420576" y="787093"/>
                  <a:pt x="420576" y="787093"/>
                </a:cubicBezTo>
                <a:cubicBezTo>
                  <a:pt x="379586" y="787093"/>
                  <a:pt x="379586" y="787093"/>
                  <a:pt x="379586" y="787093"/>
                </a:cubicBezTo>
                <a:cubicBezTo>
                  <a:pt x="379586" y="949812"/>
                  <a:pt x="379586" y="949812"/>
                  <a:pt x="379586" y="949812"/>
                </a:cubicBezTo>
                <a:cubicBezTo>
                  <a:pt x="420576" y="949812"/>
                  <a:pt x="420576" y="949812"/>
                  <a:pt x="420576" y="949812"/>
                </a:cubicBezTo>
                <a:cubicBezTo>
                  <a:pt x="420576" y="862698"/>
                  <a:pt x="420576" y="862698"/>
                  <a:pt x="420576" y="862698"/>
                </a:cubicBezTo>
                <a:cubicBezTo>
                  <a:pt x="420576" y="853966"/>
                  <a:pt x="425975" y="821621"/>
                  <a:pt x="464566" y="821621"/>
                </a:cubicBezTo>
                <a:cubicBezTo>
                  <a:pt x="471164" y="821621"/>
                  <a:pt x="477563" y="823010"/>
                  <a:pt x="484361" y="824796"/>
                </a:cubicBezTo>
                <a:cubicBezTo>
                  <a:pt x="484361" y="785307"/>
                  <a:pt x="484361" y="785307"/>
                  <a:pt x="484361" y="785307"/>
                </a:cubicBezTo>
                <a:cubicBezTo>
                  <a:pt x="479762" y="784116"/>
                  <a:pt x="474963" y="783124"/>
                  <a:pt x="469764" y="783124"/>
                </a:cubicBezTo>
                <a:close/>
                <a:moveTo>
                  <a:pt x="1082053" y="783122"/>
                </a:moveTo>
                <a:cubicBezTo>
                  <a:pt x="1033393" y="783122"/>
                  <a:pt x="993946" y="821147"/>
                  <a:pt x="993946" y="868054"/>
                </a:cubicBezTo>
                <a:cubicBezTo>
                  <a:pt x="993946" y="914961"/>
                  <a:pt x="1033393" y="952986"/>
                  <a:pt x="1082053" y="952986"/>
                </a:cubicBezTo>
                <a:cubicBezTo>
                  <a:pt x="1130713" y="952986"/>
                  <a:pt x="1170160" y="914961"/>
                  <a:pt x="1170160" y="868054"/>
                </a:cubicBezTo>
                <a:cubicBezTo>
                  <a:pt x="1170160" y="821147"/>
                  <a:pt x="1130713" y="783122"/>
                  <a:pt x="1082053" y="783122"/>
                </a:cubicBezTo>
                <a:close/>
                <a:moveTo>
                  <a:pt x="1859337" y="740263"/>
                </a:moveTo>
                <a:cubicBezTo>
                  <a:pt x="1859337" y="787031"/>
                  <a:pt x="1859337" y="787031"/>
                  <a:pt x="1859337" y="787031"/>
                </a:cubicBezTo>
                <a:cubicBezTo>
                  <a:pt x="1825802" y="787031"/>
                  <a:pt x="1825802" y="787031"/>
                  <a:pt x="1825802" y="787031"/>
                </a:cubicBezTo>
                <a:cubicBezTo>
                  <a:pt x="1825802" y="821367"/>
                  <a:pt x="1825802" y="821367"/>
                  <a:pt x="1825802" y="821367"/>
                </a:cubicBezTo>
                <a:cubicBezTo>
                  <a:pt x="1859337" y="821367"/>
                  <a:pt x="1859337" y="821367"/>
                  <a:pt x="1859337" y="821367"/>
                </a:cubicBezTo>
                <a:cubicBezTo>
                  <a:pt x="1859337" y="895564"/>
                  <a:pt x="1859337" y="895564"/>
                  <a:pt x="1859337" y="895564"/>
                </a:cubicBezTo>
                <a:cubicBezTo>
                  <a:pt x="1859337" y="933650"/>
                  <a:pt x="1869457" y="952988"/>
                  <a:pt x="1912716" y="952988"/>
                </a:cubicBezTo>
                <a:cubicBezTo>
                  <a:pt x="1922043" y="952988"/>
                  <a:pt x="1936330" y="951607"/>
                  <a:pt x="1944864" y="947660"/>
                </a:cubicBezTo>
                <a:cubicBezTo>
                  <a:pt x="1944864" y="913522"/>
                  <a:pt x="1944864" y="913522"/>
                  <a:pt x="1944864" y="913522"/>
                </a:cubicBezTo>
                <a:cubicBezTo>
                  <a:pt x="1939705" y="917271"/>
                  <a:pt x="1929981" y="918652"/>
                  <a:pt x="1922835" y="918652"/>
                </a:cubicBezTo>
                <a:cubicBezTo>
                  <a:pt x="1904780" y="918652"/>
                  <a:pt x="1900017" y="908391"/>
                  <a:pt x="1900017" y="892210"/>
                </a:cubicBezTo>
                <a:cubicBezTo>
                  <a:pt x="1900017" y="821367"/>
                  <a:pt x="1900017" y="821367"/>
                  <a:pt x="1900017" y="821367"/>
                </a:cubicBezTo>
                <a:cubicBezTo>
                  <a:pt x="1944864" y="821367"/>
                  <a:pt x="1944864" y="821367"/>
                  <a:pt x="1944864" y="821367"/>
                </a:cubicBezTo>
                <a:cubicBezTo>
                  <a:pt x="1944864" y="787031"/>
                  <a:pt x="1944864" y="787031"/>
                  <a:pt x="1944864" y="787031"/>
                </a:cubicBezTo>
                <a:cubicBezTo>
                  <a:pt x="1900017" y="787031"/>
                  <a:pt x="1900017" y="787031"/>
                  <a:pt x="1900017" y="787031"/>
                </a:cubicBezTo>
                <a:lnTo>
                  <a:pt x="1900017" y="740263"/>
                </a:lnTo>
                <a:cubicBezTo>
                  <a:pt x="1859337" y="740263"/>
                  <a:pt x="1859337" y="740263"/>
                  <a:pt x="1859337" y="740263"/>
                </a:cubicBezTo>
                <a:close/>
                <a:moveTo>
                  <a:pt x="934117" y="706923"/>
                </a:moveTo>
                <a:cubicBezTo>
                  <a:pt x="919177" y="706923"/>
                  <a:pt x="908221" y="718678"/>
                  <a:pt x="908221" y="731430"/>
                </a:cubicBezTo>
                <a:cubicBezTo>
                  <a:pt x="908221" y="744381"/>
                  <a:pt x="919177" y="756136"/>
                  <a:pt x="934117" y="756136"/>
                </a:cubicBezTo>
                <a:cubicBezTo>
                  <a:pt x="949056" y="756136"/>
                  <a:pt x="960609" y="745576"/>
                  <a:pt x="960609" y="731430"/>
                </a:cubicBezTo>
                <a:cubicBezTo>
                  <a:pt x="960609" y="717483"/>
                  <a:pt x="949056" y="706923"/>
                  <a:pt x="934117" y="706923"/>
                </a:cubicBezTo>
                <a:close/>
                <a:moveTo>
                  <a:pt x="2413632" y="692637"/>
                </a:moveTo>
                <a:lnTo>
                  <a:pt x="2413632" y="806850"/>
                </a:lnTo>
                <a:cubicBezTo>
                  <a:pt x="2412637" y="806850"/>
                  <a:pt x="2412637" y="806850"/>
                  <a:pt x="2412637" y="806850"/>
                </a:cubicBezTo>
                <a:cubicBezTo>
                  <a:pt x="2404075" y="796342"/>
                  <a:pt x="2387747" y="782263"/>
                  <a:pt x="2357085" y="782263"/>
                </a:cubicBezTo>
                <a:cubicBezTo>
                  <a:pt x="2310493" y="782263"/>
                  <a:pt x="2278236" y="819540"/>
                  <a:pt x="2278236" y="867526"/>
                </a:cubicBezTo>
                <a:cubicBezTo>
                  <a:pt x="2278236" y="915710"/>
                  <a:pt x="2308502" y="952987"/>
                  <a:pt x="2358877" y="952987"/>
                </a:cubicBezTo>
                <a:cubicBezTo>
                  <a:pt x="2381774" y="952987"/>
                  <a:pt x="2403080" y="944064"/>
                  <a:pt x="2415025" y="924434"/>
                </a:cubicBezTo>
                <a:cubicBezTo>
                  <a:pt x="2415624" y="924434"/>
                  <a:pt x="2415624" y="924434"/>
                  <a:pt x="2415624" y="924434"/>
                </a:cubicBezTo>
                <a:cubicBezTo>
                  <a:pt x="2415624" y="948823"/>
                  <a:pt x="2415624" y="948823"/>
                  <a:pt x="2415624" y="948823"/>
                </a:cubicBezTo>
                <a:cubicBezTo>
                  <a:pt x="2454450" y="948823"/>
                  <a:pt x="2454450" y="948823"/>
                  <a:pt x="2454450" y="948823"/>
                </a:cubicBezTo>
                <a:cubicBezTo>
                  <a:pt x="2454450" y="692637"/>
                  <a:pt x="2454450" y="692637"/>
                  <a:pt x="2454450" y="692637"/>
                </a:cubicBezTo>
                <a:cubicBezTo>
                  <a:pt x="2413632" y="692637"/>
                  <a:pt x="2413632" y="692637"/>
                  <a:pt x="2413632" y="692637"/>
                </a:cubicBezTo>
                <a:close/>
                <a:moveTo>
                  <a:pt x="1201910" y="492612"/>
                </a:moveTo>
                <a:cubicBezTo>
                  <a:pt x="1228213" y="492612"/>
                  <a:pt x="1249535" y="514645"/>
                  <a:pt x="1249535" y="541825"/>
                </a:cubicBezTo>
                <a:cubicBezTo>
                  <a:pt x="1249535" y="569005"/>
                  <a:pt x="1228213" y="591038"/>
                  <a:pt x="1201910" y="591038"/>
                </a:cubicBezTo>
                <a:cubicBezTo>
                  <a:pt x="1175607" y="591038"/>
                  <a:pt x="1154285" y="569005"/>
                  <a:pt x="1154285" y="541825"/>
                </a:cubicBezTo>
                <a:cubicBezTo>
                  <a:pt x="1154285" y="514645"/>
                  <a:pt x="1175607" y="492612"/>
                  <a:pt x="1201910" y="492612"/>
                </a:cubicBezTo>
                <a:close/>
                <a:moveTo>
                  <a:pt x="1622596" y="492612"/>
                </a:moveTo>
                <a:cubicBezTo>
                  <a:pt x="1648899" y="492612"/>
                  <a:pt x="1670221" y="514645"/>
                  <a:pt x="1670221" y="541825"/>
                </a:cubicBezTo>
                <a:cubicBezTo>
                  <a:pt x="1670221" y="569005"/>
                  <a:pt x="1648899" y="591038"/>
                  <a:pt x="1622596" y="591038"/>
                </a:cubicBezTo>
                <a:cubicBezTo>
                  <a:pt x="1596294" y="591038"/>
                  <a:pt x="1574971" y="569005"/>
                  <a:pt x="1574971" y="541825"/>
                </a:cubicBezTo>
                <a:cubicBezTo>
                  <a:pt x="1574971" y="514645"/>
                  <a:pt x="1596294" y="492612"/>
                  <a:pt x="1622596" y="492612"/>
                </a:cubicBezTo>
                <a:close/>
                <a:moveTo>
                  <a:pt x="1828973" y="492612"/>
                </a:moveTo>
                <a:cubicBezTo>
                  <a:pt x="1855275" y="492612"/>
                  <a:pt x="1876597" y="514645"/>
                  <a:pt x="1876597" y="541825"/>
                </a:cubicBezTo>
                <a:cubicBezTo>
                  <a:pt x="1876597" y="569005"/>
                  <a:pt x="1855275" y="591038"/>
                  <a:pt x="1828973" y="591038"/>
                </a:cubicBezTo>
                <a:cubicBezTo>
                  <a:pt x="1802669" y="591038"/>
                  <a:pt x="1781347" y="569005"/>
                  <a:pt x="1781347" y="541825"/>
                </a:cubicBezTo>
                <a:cubicBezTo>
                  <a:pt x="1781347" y="514645"/>
                  <a:pt x="1802669" y="492612"/>
                  <a:pt x="1828973" y="492612"/>
                </a:cubicBezTo>
                <a:close/>
                <a:moveTo>
                  <a:pt x="1416222" y="492611"/>
                </a:moveTo>
                <a:cubicBezTo>
                  <a:pt x="1442524" y="492611"/>
                  <a:pt x="1463847" y="514644"/>
                  <a:pt x="1463847" y="541824"/>
                </a:cubicBezTo>
                <a:cubicBezTo>
                  <a:pt x="1463847" y="569004"/>
                  <a:pt x="1442524" y="591037"/>
                  <a:pt x="1416222" y="591037"/>
                </a:cubicBezTo>
                <a:cubicBezTo>
                  <a:pt x="1389919" y="591037"/>
                  <a:pt x="1368596" y="569004"/>
                  <a:pt x="1368596" y="541824"/>
                </a:cubicBezTo>
                <a:cubicBezTo>
                  <a:pt x="1368596" y="514644"/>
                  <a:pt x="1389919" y="492611"/>
                  <a:pt x="1416222" y="492611"/>
                </a:cubicBezTo>
                <a:close/>
                <a:moveTo>
                  <a:pt x="749081" y="486262"/>
                </a:moveTo>
                <a:cubicBezTo>
                  <a:pt x="774723" y="486262"/>
                  <a:pt x="790348" y="501527"/>
                  <a:pt x="790749" y="525950"/>
                </a:cubicBezTo>
                <a:cubicBezTo>
                  <a:pt x="790749" y="525950"/>
                  <a:pt x="790749" y="525950"/>
                  <a:pt x="706611" y="525950"/>
                </a:cubicBezTo>
                <a:cubicBezTo>
                  <a:pt x="709616" y="501934"/>
                  <a:pt x="724641" y="486262"/>
                  <a:pt x="749081" y="486262"/>
                </a:cubicBezTo>
                <a:close/>
                <a:moveTo>
                  <a:pt x="754787" y="456099"/>
                </a:moveTo>
                <a:cubicBezTo>
                  <a:pt x="705930" y="456099"/>
                  <a:pt x="666923" y="490548"/>
                  <a:pt x="666923" y="541924"/>
                </a:cubicBezTo>
                <a:cubicBezTo>
                  <a:pt x="666923" y="593299"/>
                  <a:pt x="705930" y="627549"/>
                  <a:pt x="754787" y="627549"/>
                </a:cubicBezTo>
                <a:cubicBezTo>
                  <a:pt x="780397" y="627549"/>
                  <a:pt x="804235" y="618389"/>
                  <a:pt x="823147" y="594892"/>
                </a:cubicBezTo>
                <a:cubicBezTo>
                  <a:pt x="794187" y="572789"/>
                  <a:pt x="794187" y="572789"/>
                  <a:pt x="794187" y="572789"/>
                </a:cubicBezTo>
                <a:cubicBezTo>
                  <a:pt x="783943" y="585533"/>
                  <a:pt x="770941" y="594892"/>
                  <a:pt x="750650" y="594892"/>
                </a:cubicBezTo>
                <a:cubicBezTo>
                  <a:pt x="728191" y="594892"/>
                  <a:pt x="709870" y="580355"/>
                  <a:pt x="707309" y="556261"/>
                </a:cubicBezTo>
                <a:cubicBezTo>
                  <a:pt x="830436" y="556261"/>
                  <a:pt x="830436" y="556261"/>
                  <a:pt x="830436" y="556261"/>
                </a:cubicBezTo>
                <a:cubicBezTo>
                  <a:pt x="830436" y="544911"/>
                  <a:pt x="830436" y="544911"/>
                  <a:pt x="830436" y="544911"/>
                </a:cubicBezTo>
                <a:cubicBezTo>
                  <a:pt x="830436" y="488159"/>
                  <a:pt x="799901" y="456099"/>
                  <a:pt x="754787" y="456099"/>
                </a:cubicBezTo>
                <a:close/>
                <a:moveTo>
                  <a:pt x="467295" y="456099"/>
                </a:moveTo>
                <a:cubicBezTo>
                  <a:pt x="440109" y="456099"/>
                  <a:pt x="424432" y="470370"/>
                  <a:pt x="417289" y="485631"/>
                </a:cubicBezTo>
                <a:cubicBezTo>
                  <a:pt x="416693" y="485631"/>
                  <a:pt x="416693" y="485631"/>
                  <a:pt x="416693" y="485631"/>
                </a:cubicBezTo>
                <a:cubicBezTo>
                  <a:pt x="416693" y="460261"/>
                  <a:pt x="416693" y="460261"/>
                  <a:pt x="416693" y="460261"/>
                </a:cubicBezTo>
                <a:cubicBezTo>
                  <a:pt x="377998" y="460261"/>
                  <a:pt x="377998" y="460261"/>
                  <a:pt x="377998" y="460261"/>
                </a:cubicBezTo>
                <a:cubicBezTo>
                  <a:pt x="377998" y="622787"/>
                  <a:pt x="377998" y="622787"/>
                  <a:pt x="377998" y="622787"/>
                </a:cubicBezTo>
                <a:cubicBezTo>
                  <a:pt x="418678" y="622787"/>
                  <a:pt x="418678" y="622787"/>
                  <a:pt x="418678" y="622787"/>
                </a:cubicBezTo>
                <a:cubicBezTo>
                  <a:pt x="418678" y="533992"/>
                  <a:pt x="418678" y="533992"/>
                  <a:pt x="418678" y="533992"/>
                </a:cubicBezTo>
                <a:cubicBezTo>
                  <a:pt x="418678" y="512388"/>
                  <a:pt x="429195" y="492767"/>
                  <a:pt x="455984" y="492767"/>
                </a:cubicBezTo>
                <a:cubicBezTo>
                  <a:pt x="475629" y="492767"/>
                  <a:pt x="483765" y="505848"/>
                  <a:pt x="483765" y="525866"/>
                </a:cubicBezTo>
                <a:cubicBezTo>
                  <a:pt x="483765" y="622787"/>
                  <a:pt x="483765" y="622787"/>
                  <a:pt x="483765" y="622787"/>
                </a:cubicBezTo>
                <a:lnTo>
                  <a:pt x="524643" y="622787"/>
                </a:lnTo>
                <a:cubicBezTo>
                  <a:pt x="524643" y="534785"/>
                  <a:pt x="524643" y="534785"/>
                  <a:pt x="524643" y="534785"/>
                </a:cubicBezTo>
                <a:cubicBezTo>
                  <a:pt x="524643" y="513776"/>
                  <a:pt x="533970" y="492767"/>
                  <a:pt x="559568" y="492767"/>
                </a:cubicBezTo>
                <a:cubicBezTo>
                  <a:pt x="583579" y="492767"/>
                  <a:pt x="589731" y="510406"/>
                  <a:pt x="589731" y="530623"/>
                </a:cubicBezTo>
                <a:cubicBezTo>
                  <a:pt x="589731" y="622787"/>
                  <a:pt x="589731" y="622787"/>
                  <a:pt x="589731" y="622787"/>
                </a:cubicBezTo>
                <a:cubicBezTo>
                  <a:pt x="630411" y="622787"/>
                  <a:pt x="630411" y="622787"/>
                  <a:pt x="630411" y="622787"/>
                </a:cubicBezTo>
                <a:cubicBezTo>
                  <a:pt x="630411" y="525866"/>
                  <a:pt x="630411" y="525866"/>
                  <a:pt x="630411" y="525866"/>
                </a:cubicBezTo>
                <a:cubicBezTo>
                  <a:pt x="630411" y="487019"/>
                  <a:pt x="615131" y="456099"/>
                  <a:pt x="571673" y="456099"/>
                </a:cubicBezTo>
                <a:cubicBezTo>
                  <a:pt x="547265" y="456099"/>
                  <a:pt x="530001" y="465613"/>
                  <a:pt x="518095" y="486226"/>
                </a:cubicBezTo>
                <a:cubicBezTo>
                  <a:pt x="509562" y="466009"/>
                  <a:pt x="492298" y="456099"/>
                  <a:pt x="467295" y="456099"/>
                </a:cubicBezTo>
                <a:close/>
                <a:moveTo>
                  <a:pt x="1087129" y="456099"/>
                </a:moveTo>
                <a:cubicBezTo>
                  <a:pt x="1065775" y="456099"/>
                  <a:pt x="1047614" y="467397"/>
                  <a:pt x="1038833" y="485829"/>
                </a:cubicBezTo>
                <a:cubicBezTo>
                  <a:pt x="1038035" y="485829"/>
                  <a:pt x="1038035" y="485829"/>
                  <a:pt x="1038035" y="485829"/>
                </a:cubicBezTo>
                <a:cubicBezTo>
                  <a:pt x="1038035" y="460261"/>
                  <a:pt x="1038035" y="460261"/>
                  <a:pt x="1038035" y="460261"/>
                </a:cubicBezTo>
                <a:cubicBezTo>
                  <a:pt x="997122" y="460261"/>
                  <a:pt x="997122" y="460261"/>
                  <a:pt x="997122" y="460261"/>
                </a:cubicBezTo>
                <a:cubicBezTo>
                  <a:pt x="997122" y="622787"/>
                  <a:pt x="997122" y="622787"/>
                  <a:pt x="997122" y="622787"/>
                </a:cubicBezTo>
                <a:cubicBezTo>
                  <a:pt x="1038035" y="622787"/>
                  <a:pt x="1038035" y="622787"/>
                  <a:pt x="1038035" y="622787"/>
                </a:cubicBezTo>
                <a:lnTo>
                  <a:pt x="1038035" y="535776"/>
                </a:lnTo>
                <a:cubicBezTo>
                  <a:pt x="1038035" y="526857"/>
                  <a:pt x="1043623" y="494748"/>
                  <a:pt x="1082140" y="494748"/>
                </a:cubicBezTo>
                <a:cubicBezTo>
                  <a:pt x="1088526" y="494748"/>
                  <a:pt x="1095112" y="496136"/>
                  <a:pt x="1101898" y="497721"/>
                </a:cubicBezTo>
                <a:cubicBezTo>
                  <a:pt x="1101898" y="458477"/>
                  <a:pt x="1101898" y="458477"/>
                  <a:pt x="1101898" y="458477"/>
                </a:cubicBezTo>
                <a:cubicBezTo>
                  <a:pt x="1097108" y="457090"/>
                  <a:pt x="1092318" y="456099"/>
                  <a:pt x="1087129" y="456099"/>
                </a:cubicBezTo>
                <a:close/>
                <a:moveTo>
                  <a:pt x="1201910" y="456099"/>
                </a:moveTo>
                <a:cubicBezTo>
                  <a:pt x="1152812" y="456099"/>
                  <a:pt x="1113010" y="494479"/>
                  <a:pt x="1113010" y="541824"/>
                </a:cubicBezTo>
                <a:cubicBezTo>
                  <a:pt x="1113010" y="589169"/>
                  <a:pt x="1152812" y="627549"/>
                  <a:pt x="1201910" y="627549"/>
                </a:cubicBezTo>
                <a:cubicBezTo>
                  <a:pt x="1251008" y="627549"/>
                  <a:pt x="1290810" y="589169"/>
                  <a:pt x="1290810" y="541824"/>
                </a:cubicBezTo>
                <a:cubicBezTo>
                  <a:pt x="1290810" y="494479"/>
                  <a:pt x="1251008" y="456099"/>
                  <a:pt x="1201910" y="456099"/>
                </a:cubicBezTo>
                <a:close/>
                <a:moveTo>
                  <a:pt x="1621804" y="456099"/>
                </a:moveTo>
                <a:cubicBezTo>
                  <a:pt x="1573144" y="456099"/>
                  <a:pt x="1533696" y="494479"/>
                  <a:pt x="1533696" y="541824"/>
                </a:cubicBezTo>
                <a:cubicBezTo>
                  <a:pt x="1533696" y="589169"/>
                  <a:pt x="1573144" y="627549"/>
                  <a:pt x="1621804" y="627549"/>
                </a:cubicBezTo>
                <a:cubicBezTo>
                  <a:pt x="1670464" y="627549"/>
                  <a:pt x="1709911" y="589169"/>
                  <a:pt x="1709911" y="541824"/>
                </a:cubicBezTo>
                <a:cubicBezTo>
                  <a:pt x="1709911" y="494479"/>
                  <a:pt x="1670464" y="456099"/>
                  <a:pt x="1621804" y="456099"/>
                </a:cubicBezTo>
                <a:close/>
                <a:moveTo>
                  <a:pt x="1828973" y="456099"/>
                </a:moveTo>
                <a:cubicBezTo>
                  <a:pt x="1779874" y="456099"/>
                  <a:pt x="1740072" y="494479"/>
                  <a:pt x="1740072" y="541824"/>
                </a:cubicBezTo>
                <a:cubicBezTo>
                  <a:pt x="1740072" y="589169"/>
                  <a:pt x="1779874" y="627549"/>
                  <a:pt x="1828973" y="627549"/>
                </a:cubicBezTo>
                <a:cubicBezTo>
                  <a:pt x="1878070" y="627549"/>
                  <a:pt x="1917873" y="589169"/>
                  <a:pt x="1917873" y="541824"/>
                </a:cubicBezTo>
                <a:cubicBezTo>
                  <a:pt x="1917873" y="494479"/>
                  <a:pt x="1878070" y="456099"/>
                  <a:pt x="1828973" y="456099"/>
                </a:cubicBezTo>
                <a:close/>
                <a:moveTo>
                  <a:pt x="1423621" y="456098"/>
                </a:moveTo>
                <a:cubicBezTo>
                  <a:pt x="1400930" y="456098"/>
                  <a:pt x="1379817" y="465035"/>
                  <a:pt x="1367979" y="484696"/>
                </a:cubicBezTo>
                <a:cubicBezTo>
                  <a:pt x="1367189" y="484696"/>
                  <a:pt x="1367189" y="484696"/>
                  <a:pt x="1367189" y="484696"/>
                </a:cubicBezTo>
                <a:cubicBezTo>
                  <a:pt x="1367189" y="460269"/>
                  <a:pt x="1367189" y="460269"/>
                  <a:pt x="1367189" y="460269"/>
                </a:cubicBezTo>
                <a:cubicBezTo>
                  <a:pt x="1328909" y="460269"/>
                  <a:pt x="1328909" y="460269"/>
                  <a:pt x="1328909" y="460269"/>
                </a:cubicBezTo>
                <a:cubicBezTo>
                  <a:pt x="1328909" y="700573"/>
                  <a:pt x="1328909" y="700573"/>
                  <a:pt x="1328909" y="700573"/>
                </a:cubicBezTo>
                <a:cubicBezTo>
                  <a:pt x="1369359" y="700573"/>
                  <a:pt x="1369359" y="700573"/>
                  <a:pt x="1369359" y="700573"/>
                </a:cubicBezTo>
                <a:cubicBezTo>
                  <a:pt x="1369359" y="602465"/>
                  <a:pt x="1369359" y="602465"/>
                  <a:pt x="1369359" y="602465"/>
                </a:cubicBezTo>
                <a:cubicBezTo>
                  <a:pt x="1370347" y="602465"/>
                  <a:pt x="1370347" y="602465"/>
                  <a:pt x="1370347" y="602465"/>
                </a:cubicBezTo>
                <a:cubicBezTo>
                  <a:pt x="1378831" y="612991"/>
                  <a:pt x="1395011" y="627092"/>
                  <a:pt x="1425201" y="627092"/>
                </a:cubicBezTo>
                <a:cubicBezTo>
                  <a:pt x="1471570" y="627092"/>
                  <a:pt x="1503535" y="589755"/>
                  <a:pt x="1503535" y="541694"/>
                </a:cubicBezTo>
                <a:cubicBezTo>
                  <a:pt x="1503535" y="493435"/>
                  <a:pt x="1473543" y="456098"/>
                  <a:pt x="1423621" y="456098"/>
                </a:cubicBezTo>
                <a:close/>
                <a:moveTo>
                  <a:pt x="879845" y="413236"/>
                </a:moveTo>
                <a:cubicBezTo>
                  <a:pt x="879845" y="460552"/>
                  <a:pt x="879845" y="460552"/>
                  <a:pt x="879845" y="460552"/>
                </a:cubicBezTo>
                <a:cubicBezTo>
                  <a:pt x="846309" y="460552"/>
                  <a:pt x="846309" y="460552"/>
                  <a:pt x="846309" y="460552"/>
                </a:cubicBezTo>
                <a:cubicBezTo>
                  <a:pt x="846309" y="495144"/>
                  <a:pt x="846309" y="495144"/>
                  <a:pt x="846309" y="495144"/>
                </a:cubicBezTo>
                <a:cubicBezTo>
                  <a:pt x="879845" y="495144"/>
                  <a:pt x="879845" y="495144"/>
                  <a:pt x="879845" y="495144"/>
                </a:cubicBezTo>
                <a:cubicBezTo>
                  <a:pt x="879845" y="569895"/>
                  <a:pt x="879845" y="569895"/>
                  <a:pt x="879845" y="569895"/>
                </a:cubicBezTo>
                <a:cubicBezTo>
                  <a:pt x="879845" y="608265"/>
                  <a:pt x="889966" y="627549"/>
                  <a:pt x="933027" y="627549"/>
                </a:cubicBezTo>
                <a:cubicBezTo>
                  <a:pt x="942552" y="627549"/>
                  <a:pt x="956840" y="626356"/>
                  <a:pt x="965372" y="622182"/>
                </a:cubicBezTo>
                <a:cubicBezTo>
                  <a:pt x="965372" y="587987"/>
                  <a:pt x="965372" y="587987"/>
                  <a:pt x="965372" y="587987"/>
                </a:cubicBezTo>
                <a:cubicBezTo>
                  <a:pt x="960213" y="591565"/>
                  <a:pt x="950291" y="592957"/>
                  <a:pt x="943346" y="592957"/>
                </a:cubicBezTo>
                <a:cubicBezTo>
                  <a:pt x="925288" y="592957"/>
                  <a:pt x="920525" y="582818"/>
                  <a:pt x="920525" y="566516"/>
                </a:cubicBezTo>
                <a:cubicBezTo>
                  <a:pt x="920525" y="495144"/>
                  <a:pt x="920525" y="495144"/>
                  <a:pt x="920525" y="495144"/>
                </a:cubicBezTo>
                <a:cubicBezTo>
                  <a:pt x="965372" y="495144"/>
                  <a:pt x="965372" y="495144"/>
                  <a:pt x="965372" y="495144"/>
                </a:cubicBezTo>
                <a:cubicBezTo>
                  <a:pt x="965372" y="460552"/>
                  <a:pt x="965372" y="460552"/>
                  <a:pt x="965372" y="460552"/>
                </a:cubicBezTo>
                <a:cubicBezTo>
                  <a:pt x="920525" y="460552"/>
                  <a:pt x="920525" y="460552"/>
                  <a:pt x="920525" y="460552"/>
                </a:cubicBezTo>
                <a:lnTo>
                  <a:pt x="920525" y="413236"/>
                </a:lnTo>
                <a:cubicBezTo>
                  <a:pt x="879845" y="413236"/>
                  <a:pt x="879845" y="413236"/>
                  <a:pt x="879845" y="413236"/>
                </a:cubicBezTo>
                <a:close/>
                <a:moveTo>
                  <a:pt x="1955972" y="367199"/>
                </a:moveTo>
                <a:lnTo>
                  <a:pt x="1955972" y="622786"/>
                </a:lnTo>
                <a:lnTo>
                  <a:pt x="1997247" y="622786"/>
                </a:lnTo>
                <a:lnTo>
                  <a:pt x="1997247" y="367199"/>
                </a:lnTo>
                <a:close/>
                <a:moveTo>
                  <a:pt x="0" y="0"/>
                </a:moveTo>
                <a:lnTo>
                  <a:pt x="11483996" y="0"/>
                </a:lnTo>
                <a:lnTo>
                  <a:pt x="11483996" y="6857998"/>
                </a:lnTo>
                <a:lnTo>
                  <a:pt x="0" y="685799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lvl1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lang="nl-NL" dirty="0"/>
              <a:t>[Klik op pictogram om afbeelding in te voegen]</a:t>
            </a:r>
          </a:p>
          <a:p>
            <a:endParaRPr lang="nl-NL" dirty="0"/>
          </a:p>
        </p:txBody>
      </p:sp>
      <p:sp>
        <p:nvSpPr>
          <p:cNvPr id="4" name="***Tijdelijke aanduiding voor datum 3"/>
          <p:cNvSpPr>
            <a:spLocks noGrp="1" noSelect="1"/>
          </p:cNvSpPr>
          <p:nvPr>
            <p:ph type="dt" sz="half" idx="10"/>
          </p:nvPr>
        </p:nvSpPr>
        <p:spPr bwMode="gray">
          <a:xfrm>
            <a:off x="1094257" y="6244800"/>
            <a:ext cx="2844430" cy="365125"/>
          </a:xfrm>
          <a:prstGeom prst="rect">
            <a:avLst/>
          </a:prstGeom>
        </p:spPr>
        <p:txBody>
          <a:bodyPr/>
          <a:lstStyle>
            <a:lvl1pPr algn="l">
              <a:defRPr sz="2133" b="1">
                <a:solidFill>
                  <a:schemeClr val="bg1"/>
                </a:solidFill>
              </a:defRPr>
            </a:lvl1pPr>
          </a:lstStyle>
          <a:p>
            <a:fld id="{3FEC04E1-2BED-4EDB-AB40-B9E55B19ED50}" type="datetime1">
              <a:rPr lang="nl-NL" noProof="1" smtClean="0"/>
              <a:t>14-9-2023</a:t>
            </a:fld>
            <a:endParaRPr lang="nl-NL" noProof="1"/>
          </a:p>
        </p:txBody>
      </p:sp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1094258" y="1972800"/>
            <a:ext cx="9790725" cy="1096152"/>
          </a:xfrm>
        </p:spPr>
        <p:txBody>
          <a:bodyPr anchor="t" anchorCtr="0"/>
          <a:lstStyle>
            <a:lvl1pPr algn="l">
              <a:defRPr sz="6133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1094258" y="4012800"/>
            <a:ext cx="9790725" cy="1752600"/>
          </a:xfrm>
        </p:spPr>
        <p:txBody>
          <a:bodyPr/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[jaar / subtitel]</a:t>
            </a:r>
          </a:p>
        </p:txBody>
      </p:sp>
    </p:spTree>
    <p:extLst>
      <p:ext uri="{BB962C8B-B14F-4D97-AF65-F5344CB8AC3E}">
        <p14:creationId xmlns:p14="http://schemas.microsoft.com/office/powerpoint/2010/main" val="238040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achtergrond"/>
          <p:cNvGrpSpPr>
            <a:grpSpLocks noSelect="1" noChangeAspect="1"/>
          </p:cNvGrpSpPr>
          <p:nvPr userDrawn="1"/>
        </p:nvGrpSpPr>
        <p:grpSpPr bwMode="ltGray">
          <a:xfrm>
            <a:off x="0" y="1"/>
            <a:ext cx="12190413" cy="6853767"/>
            <a:chOff x="0" y="0"/>
            <a:chExt cx="5760" cy="3238"/>
          </a:xfrm>
        </p:grpSpPr>
        <p:sp>
          <p:nvSpPr>
            <p:cNvPr id="32" name="Rectangle 5"/>
            <p:cNvSpPr>
              <a:spLocks noSelect="1" noChangeArrowheads="1"/>
            </p:cNvSpPr>
            <p:nvPr/>
          </p:nvSpPr>
          <p:spPr bwMode="ltGray">
            <a:xfrm>
              <a:off x="6" y="0"/>
              <a:ext cx="5754" cy="323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3200" dirty="0"/>
            </a:p>
          </p:txBody>
        </p:sp>
        <p:sp>
          <p:nvSpPr>
            <p:cNvPr id="33" name="Rectangle 6"/>
            <p:cNvSpPr>
              <a:spLocks noSelect="1" noChangeArrowheads="1"/>
            </p:cNvSpPr>
            <p:nvPr userDrawn="1"/>
          </p:nvSpPr>
          <p:spPr bwMode="ltGray">
            <a:xfrm>
              <a:off x="0" y="0"/>
              <a:ext cx="333" cy="32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3200" dirty="0"/>
            </a:p>
          </p:txBody>
        </p:sp>
      </p:grpSp>
      <p:sp>
        <p:nvSpPr>
          <p:cNvPr id="4" name="***Tijdelijke aanduiding voor datum 3"/>
          <p:cNvSpPr>
            <a:spLocks noGrp="1" noSelect="1"/>
          </p:cNvSpPr>
          <p:nvPr>
            <p:ph type="dt" sz="half" idx="10"/>
          </p:nvPr>
        </p:nvSpPr>
        <p:spPr bwMode="gray">
          <a:xfrm>
            <a:off x="1092130" y="6244784"/>
            <a:ext cx="2844430" cy="365125"/>
          </a:xfrm>
          <a:prstGeom prst="rect">
            <a:avLst/>
          </a:prstGeom>
        </p:spPr>
        <p:txBody>
          <a:bodyPr/>
          <a:lstStyle>
            <a:lvl1pPr algn="l">
              <a:defRPr sz="2133" b="1">
                <a:solidFill>
                  <a:schemeClr val="bg1"/>
                </a:solidFill>
              </a:defRPr>
            </a:lvl1pPr>
          </a:lstStyle>
          <a:p>
            <a:fld id="{820989D0-4BCD-46A9-B761-D5C54A1B526A}" type="datetime1">
              <a:rPr lang="nl-NL" noProof="1" smtClean="0"/>
              <a:t>14-9-2023</a:t>
            </a:fld>
            <a:endParaRPr lang="nl-NL" noProof="1"/>
          </a:p>
        </p:txBody>
      </p:sp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1092130" y="1971468"/>
            <a:ext cx="9790725" cy="1836000"/>
          </a:xfrm>
        </p:spPr>
        <p:txBody>
          <a:bodyPr anchor="t" anchorCtr="0"/>
          <a:lstStyle>
            <a:lvl1pPr algn="l">
              <a:defRPr sz="6133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1092130" y="4010171"/>
            <a:ext cx="9790725" cy="1752600"/>
          </a:xfrm>
        </p:spPr>
        <p:txBody>
          <a:bodyPr/>
          <a:lstStyle>
            <a:lvl1pPr marL="0" indent="0" algn="l">
              <a:buNone/>
              <a:defRPr sz="4000" b="1">
                <a:solidFill>
                  <a:schemeClr val="bg1"/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[jaar / subtitel]</a:t>
            </a:r>
          </a:p>
        </p:txBody>
      </p:sp>
      <p:grpSp>
        <p:nvGrpSpPr>
          <p:cNvPr id="16" name="Group 4"/>
          <p:cNvGrpSpPr>
            <a:grpSpLocks noSelect="1" noChangeAspect="1"/>
          </p:cNvGrpSpPr>
          <p:nvPr userDrawn="1"/>
        </p:nvGrpSpPr>
        <p:grpSpPr bwMode="gray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17" name="Freeform 5"/>
            <p:cNvSpPr>
              <a:spLocks noSelect="1"/>
            </p:cNvSpPr>
            <p:nvPr userDrawn="1"/>
          </p:nvSpPr>
          <p:spPr bwMode="gray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6"/>
            <p:cNvSpPr>
              <a:spLocks noSelect="1"/>
            </p:cNvSpPr>
            <p:nvPr userDrawn="1"/>
          </p:nvSpPr>
          <p:spPr bwMode="gray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736579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ussen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achtergrond"/>
          <p:cNvGrpSpPr>
            <a:grpSpLocks noSelect="1" noChangeAspect="1"/>
          </p:cNvGrpSpPr>
          <p:nvPr userDrawn="1"/>
        </p:nvGrpSpPr>
        <p:grpSpPr bwMode="ltGray">
          <a:xfrm>
            <a:off x="0" y="1"/>
            <a:ext cx="12190413" cy="6853767"/>
            <a:chOff x="0" y="0"/>
            <a:chExt cx="5760" cy="3238"/>
          </a:xfrm>
        </p:grpSpPr>
        <p:sp>
          <p:nvSpPr>
            <p:cNvPr id="32" name="Rectangle 5"/>
            <p:cNvSpPr>
              <a:spLocks noSelect="1" noChangeArrowheads="1"/>
            </p:cNvSpPr>
            <p:nvPr/>
          </p:nvSpPr>
          <p:spPr bwMode="ltGray">
            <a:xfrm>
              <a:off x="6" y="0"/>
              <a:ext cx="5754" cy="323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3200" dirty="0"/>
            </a:p>
          </p:txBody>
        </p:sp>
        <p:sp>
          <p:nvSpPr>
            <p:cNvPr id="33" name="Rectangle 6"/>
            <p:cNvSpPr>
              <a:spLocks noSelect="1" noChangeArrowheads="1"/>
            </p:cNvSpPr>
            <p:nvPr userDrawn="1"/>
          </p:nvSpPr>
          <p:spPr bwMode="ltGray">
            <a:xfrm>
              <a:off x="0" y="0"/>
              <a:ext cx="333" cy="32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3200" dirty="0"/>
            </a:p>
          </p:txBody>
        </p:sp>
      </p:grpSp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1094258" y="1955098"/>
            <a:ext cx="9790725" cy="1039967"/>
          </a:xfrm>
        </p:spPr>
        <p:txBody>
          <a:bodyPr anchor="t" anchorCtr="0"/>
          <a:lstStyle>
            <a:lvl1pPr algn="l">
              <a:defRPr sz="6133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1094258" y="3079700"/>
            <a:ext cx="9790725" cy="1752600"/>
          </a:xfrm>
        </p:spPr>
        <p:txBody>
          <a:bodyPr/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[Subtitel]</a:t>
            </a:r>
          </a:p>
        </p:txBody>
      </p:sp>
      <p:grpSp>
        <p:nvGrpSpPr>
          <p:cNvPr id="16" name="Group 4"/>
          <p:cNvGrpSpPr>
            <a:grpSpLocks noSelect="1" noChangeAspect="1"/>
          </p:cNvGrpSpPr>
          <p:nvPr userDrawn="1"/>
        </p:nvGrpSpPr>
        <p:grpSpPr bwMode="gray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17" name="Freeform 5"/>
            <p:cNvSpPr>
              <a:spLocks noSelect="1"/>
            </p:cNvSpPr>
            <p:nvPr userDrawn="1"/>
          </p:nvSpPr>
          <p:spPr bwMode="gray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6"/>
            <p:cNvSpPr>
              <a:spLocks noSelect="1"/>
            </p:cNvSpPr>
            <p:nvPr userDrawn="1"/>
          </p:nvSpPr>
          <p:spPr bwMode="gray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16493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(klein) links,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5821255" y="2053441"/>
            <a:ext cx="5893633" cy="4464000"/>
          </a:xfrm>
        </p:spPr>
        <p:txBody>
          <a:bodyPr/>
          <a:lstStyle>
            <a:lvl1pPr marL="287838" indent="-287838">
              <a:defRPr/>
            </a:lvl1pPr>
          </a:lstStyle>
          <a:p>
            <a:pPr lvl="0"/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6" name="Tijdelijke aanduiding voor afbeelding 5"/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1060439" y="2085899"/>
            <a:ext cx="4588203" cy="4281600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2" name="Tijdelijke aanduiding voor datum 1"/>
          <p:cNvSpPr>
            <a:spLocks noGrp="1" noSelect="1"/>
          </p:cNvSpPr>
          <p:nvPr>
            <p:ph type="dt" sz="half" idx="11"/>
          </p:nvPr>
        </p:nvSpPr>
        <p:spPr bwMode="gray"/>
        <p:txBody>
          <a:bodyPr/>
          <a:lstStyle/>
          <a:p>
            <a:fld id="{09F89C03-FC82-4713-B1C3-1DE3D4950D0C}" type="datetime1">
              <a:rPr lang="nl-NL" smtClean="0"/>
              <a:t>14-9-2023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 noSelect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 noSelect="1"/>
          </p:cNvSpPr>
          <p:nvPr>
            <p:ph type="sldNum" sz="quarter" idx="13"/>
          </p:nvPr>
        </p:nvSpPr>
        <p:spPr bwMode="gray"/>
        <p:txBody>
          <a:bodyPr/>
          <a:lstStyle/>
          <a:p>
            <a:pPr algn="l"/>
            <a:r>
              <a:rPr lang="nl-NL" dirty="0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grpSp>
        <p:nvGrpSpPr>
          <p:cNvPr id="7" name="Group 4"/>
          <p:cNvGrpSpPr>
            <a:grpSpLocks noSelect="1" noChangeAspect="1"/>
          </p:cNvGrpSpPr>
          <p:nvPr userDrawn="1"/>
        </p:nvGrpSpPr>
        <p:grpSpPr bwMode="auto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8" name="Freeform 5"/>
            <p:cNvSpPr>
              <a:spLocks noSelect="1"/>
            </p:cNvSpPr>
            <p:nvPr userDrawn="1"/>
          </p:nvSpPr>
          <p:spPr bwMode="auto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Freeform 6"/>
            <p:cNvSpPr>
              <a:spLocks noSelect="1"/>
            </p:cNvSpPr>
            <p:nvPr userDrawn="1"/>
          </p:nvSpPr>
          <p:spPr bwMode="auto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318849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 noSelect="1"/>
          </p:cNvSpPr>
          <p:nvPr>
            <p:ph type="title"/>
          </p:nvPr>
        </p:nvSpPr>
        <p:spPr bwMode="gray">
          <a:xfrm>
            <a:off x="1060439" y="1916419"/>
            <a:ext cx="10798594" cy="12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1"/>
              <a:t>Klik om de stijl te bewerken</a:t>
            </a:r>
          </a:p>
        </p:txBody>
      </p:sp>
      <p:sp>
        <p:nvSpPr>
          <p:cNvPr id="3" name="Tijdelijke aanduiding voor tekst 2 (JU-Free)"/>
          <p:cNvSpPr>
            <a:spLocks noGrp="1"/>
          </p:cNvSpPr>
          <p:nvPr>
            <p:ph type="body" idx="1"/>
          </p:nvPr>
        </p:nvSpPr>
        <p:spPr bwMode="gray">
          <a:xfrm>
            <a:off x="1060439" y="3529495"/>
            <a:ext cx="10798594" cy="2787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1"/>
              <a:t>JU-LEVEL1=Opsomming 1e niveau</a:t>
            </a:r>
          </a:p>
          <a:p>
            <a:pPr lvl="1"/>
            <a:r>
              <a:rPr lang="nl-NL" noProof="1"/>
              <a:t>JU-LEVEL2=Opsomming 2e niveau</a:t>
            </a:r>
          </a:p>
          <a:p>
            <a:pPr lvl="2"/>
            <a:r>
              <a:rPr lang="nl-NL" noProof="1"/>
              <a:t>JU-LEVEL3=Opsomming 3e niveau</a:t>
            </a:r>
          </a:p>
          <a:p>
            <a:pPr lvl="3"/>
            <a:r>
              <a:rPr lang="nl-NL" noProof="1"/>
              <a:t>JU-LEVEL4=Kopje</a:t>
            </a:r>
          </a:p>
          <a:p>
            <a:pPr lvl="4"/>
            <a:r>
              <a:rPr lang="nl-NL" noProof="1"/>
              <a:t>JU-LEVEL5=Basistekst</a:t>
            </a:r>
          </a:p>
          <a:p>
            <a:pPr lvl="5"/>
            <a:r>
              <a:rPr lang="nl-NL" noProof="1"/>
              <a:t>JU-LEVEL6=Inspring 1e niveau</a:t>
            </a:r>
          </a:p>
          <a:p>
            <a:pPr lvl="6"/>
            <a:r>
              <a:rPr lang="nl-NL" noProof="1"/>
              <a:t>JU-LEVEL7=Inspring 2e niveau</a:t>
            </a:r>
          </a:p>
          <a:p>
            <a:pPr lvl="7"/>
            <a:r>
              <a:rPr lang="nl-NL" noProof="1"/>
              <a:t>JU-LEVEL8=Inspring 3e niveau</a:t>
            </a:r>
          </a:p>
          <a:p>
            <a:pPr lvl="8"/>
            <a:r>
              <a:rPr lang="nl-NL" noProof="1"/>
              <a:t>JU-LEVEL9=Kleine tekst</a:t>
            </a:r>
          </a:p>
        </p:txBody>
      </p:sp>
      <p:sp>
        <p:nvSpPr>
          <p:cNvPr id="4" name="Tijdelijke aanduiding voor datum 3"/>
          <p:cNvSpPr>
            <a:spLocks noGrp="1" noSelect="1"/>
          </p:cNvSpPr>
          <p:nvPr>
            <p:ph type="dt" sz="half" idx="2"/>
          </p:nvPr>
        </p:nvSpPr>
        <p:spPr bwMode="gray">
          <a:xfrm>
            <a:off x="10257071" y="6524855"/>
            <a:ext cx="1007869" cy="24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333">
                <a:solidFill>
                  <a:schemeClr val="bg2"/>
                </a:solidFill>
              </a:defRPr>
            </a:lvl1pPr>
          </a:lstStyle>
          <a:p>
            <a:fld id="{15688385-0AF6-40D8-BD2D-6BEEF66999C8}" type="datetime1">
              <a:rPr lang="nl-NL" smtClean="0"/>
              <a:t>14-9-2023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1060439" y="6524855"/>
            <a:ext cx="8254925" cy="24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333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Via Invoegen | Koptekst en voettekst kunt u de tekst wijzigen</a:t>
            </a:r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11333079" y="6524855"/>
            <a:ext cx="383950" cy="24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333">
                <a:solidFill>
                  <a:schemeClr val="bg2"/>
                </a:solidFill>
              </a:defRPr>
            </a:lvl1pPr>
          </a:lstStyle>
          <a:p>
            <a:pPr algn="l"/>
            <a:r>
              <a:rPr lang="nl-NL" dirty="0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492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39" r:id="rId4"/>
    <p:sldLayoutId id="2147483740" r:id="rId5"/>
    <p:sldLayoutId id="2147483752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1" r:id="rId15"/>
    <p:sldLayoutId id="2147483753" r:id="rId16"/>
  </p:sldLayoutIdLst>
  <p:hf sldNum="0" hdr="0" ftr="0" dt="0"/>
  <p:txStyles>
    <p:titleStyle>
      <a:lvl1pPr algn="l" defTabSz="1219078" rtl="0" eaLnBrk="1" latinLnBrk="0" hangingPunct="1">
        <a:spcBef>
          <a:spcPct val="0"/>
        </a:spcBef>
        <a:buNone/>
        <a:defRPr sz="4266" b="1" i="0" kern="1200">
          <a:solidFill>
            <a:schemeClr val="accent1"/>
          </a:solidFill>
          <a:latin typeface="Zilla Slab" pitchFamily="2" charset="77"/>
          <a:ea typeface="Zilla Slab" pitchFamily="2" charset="77"/>
          <a:cs typeface="+mj-cs"/>
        </a:defRPr>
      </a:lvl1pPr>
    </p:titleStyle>
    <p:bodyStyle>
      <a:lvl1pPr marL="287971" indent="-287971" algn="l" defTabSz="1219078" rtl="0" eaLnBrk="1" latinLnBrk="0" hangingPunct="1">
        <a:spcBef>
          <a:spcPts val="0"/>
        </a:spcBef>
        <a:buClr>
          <a:schemeClr val="accent1"/>
        </a:buClr>
        <a:buSzPct val="125000"/>
        <a:buFont typeface="Systeemlettertype"/>
        <a:buChar char="+"/>
        <a:defRPr sz="2100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1pPr>
      <a:lvl2pPr marL="575942" indent="-287971" algn="l" defTabSz="1219078" rtl="0" eaLnBrk="1" latinLnBrk="0" hangingPunct="1">
        <a:spcBef>
          <a:spcPts val="0"/>
        </a:spcBef>
        <a:buFont typeface="Corbel" pitchFamily="34" charset="0"/>
        <a:buChar char="–"/>
        <a:defRPr sz="1800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2pPr>
      <a:lvl3pPr marL="863914" indent="-287971" algn="l" defTabSz="1219078" rtl="0" eaLnBrk="1" latinLnBrk="0" hangingPunct="1">
        <a:spcBef>
          <a:spcPts val="0"/>
        </a:spcBef>
        <a:buClrTx/>
        <a:buSzPct val="100000"/>
        <a:buFont typeface="Corbel" pitchFamily="34" charset="0"/>
        <a:buChar char="-"/>
        <a:defRPr sz="1500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3pPr>
      <a:lvl4pPr marL="0" indent="0" algn="l" defTabSz="1219078" rtl="0" eaLnBrk="1" latinLnBrk="0" hangingPunct="1">
        <a:spcBef>
          <a:spcPts val="0"/>
        </a:spcBef>
        <a:buFont typeface="Corbel" pitchFamily="34" charset="0"/>
        <a:buNone/>
        <a:defRPr sz="2666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4pPr>
      <a:lvl5pPr marL="0" indent="0" algn="l" defTabSz="1219078" rtl="0" eaLnBrk="1" latinLnBrk="0" hangingPunct="1">
        <a:spcBef>
          <a:spcPts val="0"/>
        </a:spcBef>
        <a:buFont typeface="Corbel" pitchFamily="34" charset="0"/>
        <a:buNone/>
        <a:defRPr sz="2666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5pPr>
      <a:lvl6pPr marL="287971" indent="0" algn="l" defTabSz="1219078" rtl="0" eaLnBrk="1" latinLnBrk="0" hangingPunct="1">
        <a:spcBef>
          <a:spcPts val="0"/>
        </a:spcBef>
        <a:buFont typeface="Arial" pitchFamily="34" charset="0"/>
        <a:buNone/>
        <a:defRPr sz="2666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6pPr>
      <a:lvl7pPr marL="575942" indent="0" algn="l" defTabSz="1219078" rtl="0" eaLnBrk="1" latinLnBrk="0" hangingPunct="1">
        <a:spcBef>
          <a:spcPts val="0"/>
        </a:spcBef>
        <a:buFont typeface="Arial" pitchFamily="34" charset="0"/>
        <a:buNone/>
        <a:defRPr sz="2666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7pPr>
      <a:lvl8pPr marL="863914" indent="0" algn="l" defTabSz="1219078" rtl="0" eaLnBrk="1" latinLnBrk="0" hangingPunct="1">
        <a:spcBef>
          <a:spcPts val="0"/>
        </a:spcBef>
        <a:buFont typeface="Arial" pitchFamily="34" charset="0"/>
        <a:buNone/>
        <a:defRPr sz="2133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8pPr>
      <a:lvl9pPr marL="0" indent="0" algn="l" defTabSz="1219078" rtl="0" eaLnBrk="1" latinLnBrk="0" hangingPunct="1">
        <a:spcBef>
          <a:spcPts val="0"/>
        </a:spcBef>
        <a:buFont typeface="Arial" pitchFamily="34" charset="0"/>
        <a:buNone/>
        <a:defRPr sz="1866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9pPr>
    </p:bodyStyle>
    <p:otherStyle>
      <a:defPPr>
        <a:defRPr lang="nl-NL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4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5.xml"/><Relationship Id="rId6" Type="http://schemas.openxmlformats.org/officeDocument/2006/relationships/hyperlink" Target="mailto:h.l.f.de.groot@vu.nl" TargetMode="Externa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rick building with a flag on top&#10;&#10;Description automatically generated with low confidence">
            <a:extLst>
              <a:ext uri="{FF2B5EF4-FFF2-40B4-BE49-F238E27FC236}">
                <a16:creationId xmlns:a16="http://schemas.microsoft.com/office/drawing/2014/main" id="{478F661F-32CE-762D-AC28-53F7D6D57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5"/>
          <a:stretch/>
        </p:blipFill>
        <p:spPr>
          <a:xfrm>
            <a:off x="2854844" y="-35124"/>
            <a:ext cx="9335566" cy="5826888"/>
          </a:xfrm>
          <a:prstGeom prst="rect">
            <a:avLst/>
          </a:prstGeom>
        </p:spPr>
      </p:pic>
      <p:grpSp>
        <p:nvGrpSpPr>
          <p:cNvPr id="3" name="Groep 1">
            <a:extLst>
              <a:ext uri="{FF2B5EF4-FFF2-40B4-BE49-F238E27FC236}">
                <a16:creationId xmlns:a16="http://schemas.microsoft.com/office/drawing/2014/main" id="{7B66D067-B3A5-624D-B9BF-0CBBDA7C104D}"/>
              </a:ext>
            </a:extLst>
          </p:cNvPr>
          <p:cNvGrpSpPr/>
          <p:nvPr/>
        </p:nvGrpSpPr>
        <p:grpSpPr>
          <a:xfrm>
            <a:off x="-16570" y="0"/>
            <a:ext cx="12206983" cy="6865130"/>
            <a:chOff x="-16570" y="363236"/>
            <a:chExt cx="12206983" cy="6865130"/>
          </a:xfrm>
        </p:grpSpPr>
        <p:sp>
          <p:nvSpPr>
            <p:cNvPr id="4" name="Rechthoek">
              <a:extLst>
                <a:ext uri="{FF2B5EF4-FFF2-40B4-BE49-F238E27FC236}">
                  <a16:creationId xmlns:a16="http://schemas.microsoft.com/office/drawing/2014/main" id="{784CFDD6-F164-ED83-BF27-4D256104CA8A}"/>
                </a:ext>
              </a:extLst>
            </p:cNvPr>
            <p:cNvSpPr/>
            <p:nvPr/>
          </p:nvSpPr>
          <p:spPr>
            <a:xfrm>
              <a:off x="-16570" y="363236"/>
              <a:ext cx="2871415" cy="5392627"/>
            </a:xfrm>
            <a:prstGeom prst="rect">
              <a:avLst/>
            </a:prstGeom>
            <a:solidFill>
              <a:srgbClr val="ECECEC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5" name="Rechthoek">
              <a:extLst>
                <a:ext uri="{FF2B5EF4-FFF2-40B4-BE49-F238E27FC236}">
                  <a16:creationId xmlns:a16="http://schemas.microsoft.com/office/drawing/2014/main" id="{E82A309C-DBCC-3D1B-A794-0EBAFAF2D162}"/>
                </a:ext>
              </a:extLst>
            </p:cNvPr>
            <p:cNvSpPr/>
            <p:nvPr/>
          </p:nvSpPr>
          <p:spPr>
            <a:xfrm>
              <a:off x="1" y="5732461"/>
              <a:ext cx="2854846" cy="1495905"/>
            </a:xfrm>
            <a:prstGeom prst="rect">
              <a:avLst/>
            </a:prstGeom>
            <a:solidFill>
              <a:srgbClr val="E11B22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>
                <a:solidFill>
                  <a:srgbClr val="E11B22"/>
                </a:solidFill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214906D-18D7-F3C4-0D8F-9E7A8F92F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8582" y="6092502"/>
              <a:ext cx="1800000" cy="462162"/>
            </a:xfrm>
            <a:prstGeom prst="rect">
              <a:avLst/>
            </a:prstGeom>
          </p:spPr>
        </p:pic>
        <p:sp>
          <p:nvSpPr>
            <p:cNvPr id="7" name="Rechthoek">
              <a:extLst>
                <a:ext uri="{FF2B5EF4-FFF2-40B4-BE49-F238E27FC236}">
                  <a16:creationId xmlns:a16="http://schemas.microsoft.com/office/drawing/2014/main" id="{AA880608-0585-0C2A-C9AE-9AD05F8AD37B}"/>
                </a:ext>
              </a:extLst>
            </p:cNvPr>
            <p:cNvSpPr/>
            <p:nvPr/>
          </p:nvSpPr>
          <p:spPr>
            <a:xfrm>
              <a:off x="2854847" y="5731200"/>
              <a:ext cx="9335566" cy="1497166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8" name="Tijdelijke aanduiding voor tekst 8">
              <a:extLst>
                <a:ext uri="{FF2B5EF4-FFF2-40B4-BE49-F238E27FC236}">
                  <a16:creationId xmlns:a16="http://schemas.microsoft.com/office/drawing/2014/main" id="{A4AA71A0-4F8B-85DB-9689-0476953525D5}"/>
                </a:ext>
              </a:extLst>
            </p:cNvPr>
            <p:cNvSpPr txBox="1">
              <a:spLocks/>
            </p:cNvSpPr>
            <p:nvPr/>
          </p:nvSpPr>
          <p:spPr>
            <a:xfrm>
              <a:off x="3260536" y="5981813"/>
              <a:ext cx="8524188" cy="664373"/>
            </a:xfrm>
            <a:prstGeom prst="rect">
              <a:avLst/>
            </a:prstGeom>
          </p:spPr>
          <p:txBody>
            <a:bodyPr/>
            <a:lstStyle>
              <a:lvl1pPr marL="287971" indent="-287971" algn="l" defTabSz="1219078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25000"/>
                <a:buFont typeface="Systeemlettertype"/>
                <a:buNone/>
                <a:defRPr sz="2400" b="1" i="0" kern="1200" baseline="0">
                  <a:solidFill>
                    <a:schemeClr val="tx1"/>
                  </a:solidFill>
                  <a:latin typeface="Zilla Slab" pitchFamily="2" charset="77"/>
                  <a:ea typeface="Zilla Slab" pitchFamily="2" charset="77"/>
                  <a:cs typeface="+mn-cs"/>
                </a:defRPr>
              </a:lvl1pPr>
              <a:lvl2pPr marL="575942" indent="-287971" algn="l" defTabSz="1219078" rtl="0" eaLnBrk="1" latinLnBrk="0" hangingPunct="1">
                <a:spcBef>
                  <a:spcPts val="0"/>
                </a:spcBef>
                <a:buFont typeface="Corbel" pitchFamily="34" charset="0"/>
                <a:buChar char="–"/>
                <a:defRPr sz="18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2pPr>
              <a:lvl3pPr marL="863914" indent="-287971" algn="l" defTabSz="1219078" rtl="0" eaLnBrk="1" latinLnBrk="0" hangingPunct="1">
                <a:spcBef>
                  <a:spcPts val="0"/>
                </a:spcBef>
                <a:buClrTx/>
                <a:buSzPct val="100000"/>
                <a:buFont typeface="Corbel" pitchFamily="34" charset="0"/>
                <a:buChar char="-"/>
                <a:defRPr sz="15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3pPr>
              <a:lvl4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4pPr>
              <a:lvl5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5pPr>
              <a:lvl6pPr marL="287971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6pPr>
              <a:lvl7pPr marL="575942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7pPr>
              <a:lvl8pPr marL="863914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133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8pPr>
              <a:lvl9pPr marL="0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9pPr>
            </a:lstStyle>
            <a:p>
              <a:pPr marL="0" lvl="0"/>
              <a:r>
                <a:rPr lang="nl-NL" sz="3800" dirty="0"/>
                <a:t>Economische Verkenningen MRA 2023</a:t>
              </a:r>
            </a:p>
          </p:txBody>
        </p:sp>
        <p:sp>
          <p:nvSpPr>
            <p:cNvPr id="9" name="Rechthoek">
              <a:extLst>
                <a:ext uri="{FF2B5EF4-FFF2-40B4-BE49-F238E27FC236}">
                  <a16:creationId xmlns:a16="http://schemas.microsoft.com/office/drawing/2014/main" id="{9ABBAC5F-AC99-6678-1780-F9AF32A6237C}"/>
                </a:ext>
              </a:extLst>
            </p:cNvPr>
            <p:cNvSpPr/>
            <p:nvPr/>
          </p:nvSpPr>
          <p:spPr>
            <a:xfrm>
              <a:off x="2854847" y="5724069"/>
              <a:ext cx="9335566" cy="4571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10" name="Tijdelijke aanduiding voor tekst 8">
              <a:extLst>
                <a:ext uri="{FF2B5EF4-FFF2-40B4-BE49-F238E27FC236}">
                  <a16:creationId xmlns:a16="http://schemas.microsoft.com/office/drawing/2014/main" id="{E15AA55D-CD4B-B525-5A2A-8FF879ECA3DC}"/>
                </a:ext>
              </a:extLst>
            </p:cNvPr>
            <p:cNvSpPr txBox="1">
              <a:spLocks/>
            </p:cNvSpPr>
            <p:nvPr/>
          </p:nvSpPr>
          <p:spPr>
            <a:xfrm>
              <a:off x="401066" y="3941547"/>
              <a:ext cx="1949724" cy="2586993"/>
            </a:xfrm>
            <a:prstGeom prst="rect">
              <a:avLst/>
            </a:prstGeom>
          </p:spPr>
          <p:txBody>
            <a:bodyPr/>
            <a:lstStyle>
              <a:lvl1pPr marL="287971" indent="-287971" algn="l" defTabSz="1219078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25000"/>
                <a:buFont typeface="Systeemlettertype"/>
                <a:buNone/>
                <a:defRPr sz="2400" b="1" i="0" kern="1200" baseline="0">
                  <a:solidFill>
                    <a:schemeClr val="tx1"/>
                  </a:solidFill>
                  <a:latin typeface="Zilla Slab" pitchFamily="2" charset="77"/>
                  <a:ea typeface="Zilla Slab" pitchFamily="2" charset="77"/>
                  <a:cs typeface="+mn-cs"/>
                </a:defRPr>
              </a:lvl1pPr>
              <a:lvl2pPr marL="575942" indent="-287971" algn="l" defTabSz="1219078" rtl="0" eaLnBrk="1" latinLnBrk="0" hangingPunct="1">
                <a:spcBef>
                  <a:spcPts val="0"/>
                </a:spcBef>
                <a:buFont typeface="Corbel" pitchFamily="34" charset="0"/>
                <a:buChar char="–"/>
                <a:defRPr sz="18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2pPr>
              <a:lvl3pPr marL="863914" indent="-287971" algn="l" defTabSz="1219078" rtl="0" eaLnBrk="1" latinLnBrk="0" hangingPunct="1">
                <a:spcBef>
                  <a:spcPts val="0"/>
                </a:spcBef>
                <a:buClrTx/>
                <a:buSzPct val="100000"/>
                <a:buFont typeface="Corbel" pitchFamily="34" charset="0"/>
                <a:buChar char="-"/>
                <a:defRPr sz="15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3pPr>
              <a:lvl4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4pPr>
              <a:lvl5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5pPr>
              <a:lvl6pPr marL="287971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6pPr>
              <a:lvl7pPr marL="575942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7pPr>
              <a:lvl8pPr marL="863914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133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8pPr>
              <a:lvl9pPr marL="0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9pPr>
            </a:lstStyle>
            <a:p>
              <a:pPr>
                <a:lnSpc>
                  <a:spcPts val="1800"/>
                </a:lnSpc>
              </a:pPr>
              <a:r>
                <a:rPr lang="nl-NL" sz="1400" b="0" dirty="0">
                  <a:latin typeface="Avenir Book" panose="02000503020000020003" pitchFamily="2" charset="0"/>
                </a:rPr>
                <a:t>Henri L.F. de Groot</a:t>
              </a:r>
            </a:p>
            <a:p>
              <a:pPr>
                <a:lnSpc>
                  <a:spcPts val="1800"/>
                </a:lnSpc>
              </a:pPr>
              <a:r>
                <a:rPr lang="nl-NL" sz="1400" b="0" dirty="0">
                  <a:latin typeface="Avenir Book" panose="02000503020000020003" pitchFamily="2" charset="0"/>
                </a:rPr>
                <a:t>E: </a:t>
              </a:r>
              <a:r>
                <a:rPr lang="nl-NL" sz="1400" b="0" dirty="0" err="1">
                  <a:latin typeface="Avenir Book" panose="02000503020000020003" pitchFamily="2" charset="0"/>
                </a:rPr>
                <a:t>h.l.f.de.groot@vu.nl</a:t>
              </a:r>
              <a:endParaRPr lang="nl-NL" sz="1400" b="0" dirty="0">
                <a:latin typeface="Avenir Book" panose="02000503020000020003" pitchFamily="2" charset="0"/>
              </a:endParaRPr>
            </a:p>
          </p:txBody>
        </p:sp>
        <p:sp>
          <p:nvSpPr>
            <p:cNvPr id="11" name="Tijdelijke aanduiding voor tekst 8">
              <a:extLst>
                <a:ext uri="{FF2B5EF4-FFF2-40B4-BE49-F238E27FC236}">
                  <a16:creationId xmlns:a16="http://schemas.microsoft.com/office/drawing/2014/main" id="{1DD10247-1954-666F-3552-DF037962EEF4}"/>
                </a:ext>
              </a:extLst>
            </p:cNvPr>
            <p:cNvSpPr txBox="1">
              <a:spLocks/>
            </p:cNvSpPr>
            <p:nvPr/>
          </p:nvSpPr>
          <p:spPr>
            <a:xfrm>
              <a:off x="401063" y="4594451"/>
              <a:ext cx="1949724" cy="839809"/>
            </a:xfrm>
            <a:prstGeom prst="rect">
              <a:avLst/>
            </a:prstGeom>
          </p:spPr>
          <p:txBody>
            <a:bodyPr/>
            <a:lstStyle>
              <a:lvl1pPr marL="287971" indent="-287971" algn="l" defTabSz="1219078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25000"/>
                <a:buFont typeface="Systeemlettertype"/>
                <a:buNone/>
                <a:defRPr sz="2400" b="1" i="0" kern="1200" baseline="0">
                  <a:solidFill>
                    <a:schemeClr val="tx1"/>
                  </a:solidFill>
                  <a:latin typeface="Zilla Slab" pitchFamily="2" charset="77"/>
                  <a:ea typeface="Zilla Slab" pitchFamily="2" charset="77"/>
                  <a:cs typeface="+mn-cs"/>
                </a:defRPr>
              </a:lvl1pPr>
              <a:lvl2pPr marL="575942" indent="-287971" algn="l" defTabSz="1219078" rtl="0" eaLnBrk="1" latinLnBrk="0" hangingPunct="1">
                <a:spcBef>
                  <a:spcPts val="0"/>
                </a:spcBef>
                <a:buFont typeface="Corbel" pitchFamily="34" charset="0"/>
                <a:buChar char="–"/>
                <a:defRPr sz="18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2pPr>
              <a:lvl3pPr marL="863914" indent="-287971" algn="l" defTabSz="1219078" rtl="0" eaLnBrk="1" latinLnBrk="0" hangingPunct="1">
                <a:spcBef>
                  <a:spcPts val="0"/>
                </a:spcBef>
                <a:buClrTx/>
                <a:buSzPct val="100000"/>
                <a:buFont typeface="Corbel" pitchFamily="34" charset="0"/>
                <a:buChar char="-"/>
                <a:defRPr sz="15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3pPr>
              <a:lvl4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4pPr>
              <a:lvl5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5pPr>
              <a:lvl6pPr marL="287971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6pPr>
              <a:lvl7pPr marL="575942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7pPr>
              <a:lvl8pPr marL="863914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133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8pPr>
              <a:lvl9pPr marL="0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9pPr>
            </a:lstStyle>
            <a:p>
              <a:endParaRPr lang="nl-NL" sz="1400" b="0" dirty="0">
                <a:latin typeface="Avenir Book" panose="02000503020000020003" pitchFamily="2" charset="0"/>
              </a:endParaRPr>
            </a:p>
            <a:p>
              <a:r>
                <a:rPr lang="nl-NL" sz="1400" b="0" dirty="0">
                  <a:latin typeface="Avenir Book" panose="02000503020000020003" pitchFamily="2" charset="0"/>
                </a:rPr>
                <a:t>Juli 2023</a:t>
              </a:r>
            </a:p>
          </p:txBody>
        </p:sp>
        <p:sp>
          <p:nvSpPr>
            <p:cNvPr id="12" name="Vrije vorm 30">
              <a:extLst>
                <a:ext uri="{FF2B5EF4-FFF2-40B4-BE49-F238E27FC236}">
                  <a16:creationId xmlns:a16="http://schemas.microsoft.com/office/drawing/2014/main" id="{B1BA5D75-A321-4F8D-E31B-4A44F686D0B7}"/>
                </a:ext>
              </a:extLst>
            </p:cNvPr>
            <p:cNvSpPr/>
            <p:nvPr/>
          </p:nvSpPr>
          <p:spPr>
            <a:xfrm>
              <a:off x="2398385" y="5308412"/>
              <a:ext cx="900000" cy="900000"/>
            </a:xfrm>
            <a:custGeom>
              <a:avLst/>
              <a:gdLst>
                <a:gd name="connsiteX0" fmla="*/ 894598 w 2073277"/>
                <a:gd name="connsiteY0" fmla="*/ 0 h 2073277"/>
                <a:gd name="connsiteX1" fmla="*/ 1178679 w 2073277"/>
                <a:gd name="connsiteY1" fmla="*/ 0 h 2073277"/>
                <a:gd name="connsiteX2" fmla="*/ 1178679 w 2073277"/>
                <a:gd name="connsiteY2" fmla="*/ 894599 h 2073277"/>
                <a:gd name="connsiteX3" fmla="*/ 2073277 w 2073277"/>
                <a:gd name="connsiteY3" fmla="*/ 894599 h 2073277"/>
                <a:gd name="connsiteX4" fmla="*/ 2073277 w 2073277"/>
                <a:gd name="connsiteY4" fmla="*/ 1178680 h 2073277"/>
                <a:gd name="connsiteX5" fmla="*/ 1178679 w 2073277"/>
                <a:gd name="connsiteY5" fmla="*/ 1178680 h 2073277"/>
                <a:gd name="connsiteX6" fmla="*/ 1178679 w 2073277"/>
                <a:gd name="connsiteY6" fmla="*/ 2073277 h 2073277"/>
                <a:gd name="connsiteX7" fmla="*/ 894598 w 2073277"/>
                <a:gd name="connsiteY7" fmla="*/ 2073277 h 2073277"/>
                <a:gd name="connsiteX8" fmla="*/ 894598 w 2073277"/>
                <a:gd name="connsiteY8" fmla="*/ 1178680 h 2073277"/>
                <a:gd name="connsiteX9" fmla="*/ 0 w 2073277"/>
                <a:gd name="connsiteY9" fmla="*/ 1178680 h 2073277"/>
                <a:gd name="connsiteX10" fmla="*/ 0 w 2073277"/>
                <a:gd name="connsiteY10" fmla="*/ 894599 h 2073277"/>
                <a:gd name="connsiteX11" fmla="*/ 894598 w 2073277"/>
                <a:gd name="connsiteY11" fmla="*/ 894599 h 207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73277" h="2073277">
                  <a:moveTo>
                    <a:pt x="894598" y="0"/>
                  </a:moveTo>
                  <a:lnTo>
                    <a:pt x="1178679" y="0"/>
                  </a:lnTo>
                  <a:lnTo>
                    <a:pt x="1178679" y="894599"/>
                  </a:lnTo>
                  <a:lnTo>
                    <a:pt x="2073277" y="894599"/>
                  </a:lnTo>
                  <a:lnTo>
                    <a:pt x="2073277" y="1178680"/>
                  </a:lnTo>
                  <a:lnTo>
                    <a:pt x="1178679" y="1178680"/>
                  </a:lnTo>
                  <a:lnTo>
                    <a:pt x="1178679" y="2073277"/>
                  </a:lnTo>
                  <a:lnTo>
                    <a:pt x="894598" y="2073277"/>
                  </a:lnTo>
                  <a:lnTo>
                    <a:pt x="894598" y="1178680"/>
                  </a:lnTo>
                  <a:lnTo>
                    <a:pt x="0" y="1178680"/>
                  </a:lnTo>
                  <a:lnTo>
                    <a:pt x="0" y="894599"/>
                  </a:lnTo>
                  <a:lnTo>
                    <a:pt x="894598" y="894599"/>
                  </a:lnTo>
                  <a:close/>
                </a:path>
              </a:pathLst>
            </a:cu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BAE4CFC0-F182-E988-1013-85E4A3368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49610" y="-1755576"/>
            <a:ext cx="7200800" cy="458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27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C9BCF56F-363F-1D40-B5F2-3E802B429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Tabel 1.1 Huishoudens in armoede en inkomensongelijkheid in deelregio’s van de MRA</a:t>
            </a:r>
          </a:p>
        </p:txBody>
      </p:sp>
      <p:pic>
        <p:nvPicPr>
          <p:cNvPr id="5" name="Picture Placeholder 10" descr="A black screen with red lines&#10;&#10;Description automatically generated">
            <a:extLst>
              <a:ext uri="{FF2B5EF4-FFF2-40B4-BE49-F238E27FC236}">
                <a16:creationId xmlns:a16="http://schemas.microsoft.com/office/drawing/2014/main" id="{1B04E4EC-3BC4-198E-8097-1391A413082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8207" t="7754" r="8186" b="45830"/>
          <a:stretch/>
        </p:blipFill>
        <p:spPr>
          <a:xfrm>
            <a:off x="4511030" y="1124744"/>
            <a:ext cx="6624736" cy="5221142"/>
          </a:xfrm>
        </p:spPr>
      </p:pic>
    </p:spTree>
    <p:extLst>
      <p:ext uri="{BB962C8B-B14F-4D97-AF65-F5344CB8AC3E}">
        <p14:creationId xmlns:p14="http://schemas.microsoft.com/office/powerpoint/2010/main" val="385520151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4 Veel werkgelegenheid in Zorg, ICT, Detailhandel en Zakelijke diensten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275" r="1885"/>
          <a:stretch/>
        </p:blipFill>
        <p:spPr>
          <a:xfrm>
            <a:off x="4345208" y="1556792"/>
            <a:ext cx="6430518" cy="5301208"/>
          </a:xfrm>
        </p:spPr>
      </p:pic>
    </p:spTree>
    <p:extLst>
      <p:ext uri="{BB962C8B-B14F-4D97-AF65-F5344CB8AC3E}">
        <p14:creationId xmlns:p14="http://schemas.microsoft.com/office/powerpoint/2010/main" val="258366894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1">
            <a:extLst>
              <a:ext uri="{FF2B5EF4-FFF2-40B4-BE49-F238E27FC236}">
                <a16:creationId xmlns:a16="http://schemas.microsoft.com/office/drawing/2014/main" id="{7B66D067-B3A5-624D-B9BF-0CBBDA7C104D}"/>
              </a:ext>
            </a:extLst>
          </p:cNvPr>
          <p:cNvGrpSpPr/>
          <p:nvPr/>
        </p:nvGrpSpPr>
        <p:grpSpPr>
          <a:xfrm>
            <a:off x="-16571" y="36775"/>
            <a:ext cx="12206984" cy="6828355"/>
            <a:chOff x="-16571" y="400011"/>
            <a:chExt cx="12206984" cy="6828355"/>
          </a:xfrm>
        </p:grpSpPr>
        <p:sp>
          <p:nvSpPr>
            <p:cNvPr id="4" name="Rechthoek">
              <a:extLst>
                <a:ext uri="{FF2B5EF4-FFF2-40B4-BE49-F238E27FC236}">
                  <a16:creationId xmlns:a16="http://schemas.microsoft.com/office/drawing/2014/main" id="{784CFDD6-F164-ED83-BF27-4D256104CA8A}"/>
                </a:ext>
              </a:extLst>
            </p:cNvPr>
            <p:cNvSpPr/>
            <p:nvPr/>
          </p:nvSpPr>
          <p:spPr>
            <a:xfrm>
              <a:off x="-16571" y="400011"/>
              <a:ext cx="2871415" cy="5392627"/>
            </a:xfrm>
            <a:prstGeom prst="rect">
              <a:avLst/>
            </a:prstGeom>
            <a:solidFill>
              <a:srgbClr val="ECECEC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5" name="Rechthoek">
              <a:extLst>
                <a:ext uri="{FF2B5EF4-FFF2-40B4-BE49-F238E27FC236}">
                  <a16:creationId xmlns:a16="http://schemas.microsoft.com/office/drawing/2014/main" id="{E82A309C-DBCC-3D1B-A794-0EBAFAF2D162}"/>
                </a:ext>
              </a:extLst>
            </p:cNvPr>
            <p:cNvSpPr/>
            <p:nvPr/>
          </p:nvSpPr>
          <p:spPr>
            <a:xfrm>
              <a:off x="1" y="5732461"/>
              <a:ext cx="2854846" cy="1495905"/>
            </a:xfrm>
            <a:prstGeom prst="rect">
              <a:avLst/>
            </a:prstGeom>
            <a:solidFill>
              <a:srgbClr val="E11B22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>
                <a:solidFill>
                  <a:srgbClr val="E11B22"/>
                </a:solidFill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214906D-18D7-F3C4-0D8F-9E7A8F92F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8582" y="6092502"/>
              <a:ext cx="1800000" cy="462162"/>
            </a:xfrm>
            <a:prstGeom prst="rect">
              <a:avLst/>
            </a:prstGeom>
          </p:spPr>
        </p:pic>
        <p:sp>
          <p:nvSpPr>
            <p:cNvPr id="7" name="Rechthoek">
              <a:extLst>
                <a:ext uri="{FF2B5EF4-FFF2-40B4-BE49-F238E27FC236}">
                  <a16:creationId xmlns:a16="http://schemas.microsoft.com/office/drawing/2014/main" id="{AA880608-0585-0C2A-C9AE-9AD05F8AD37B}"/>
                </a:ext>
              </a:extLst>
            </p:cNvPr>
            <p:cNvSpPr/>
            <p:nvPr/>
          </p:nvSpPr>
          <p:spPr>
            <a:xfrm>
              <a:off x="2854847" y="5731200"/>
              <a:ext cx="9335566" cy="1497166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8" name="Tijdelijke aanduiding voor tekst 8">
              <a:extLst>
                <a:ext uri="{FF2B5EF4-FFF2-40B4-BE49-F238E27FC236}">
                  <a16:creationId xmlns:a16="http://schemas.microsoft.com/office/drawing/2014/main" id="{A4AA71A0-4F8B-85DB-9689-0476953525D5}"/>
                </a:ext>
              </a:extLst>
            </p:cNvPr>
            <p:cNvSpPr txBox="1">
              <a:spLocks/>
            </p:cNvSpPr>
            <p:nvPr/>
          </p:nvSpPr>
          <p:spPr>
            <a:xfrm>
              <a:off x="3260536" y="5981813"/>
              <a:ext cx="8524188" cy="664373"/>
            </a:xfrm>
            <a:prstGeom prst="rect">
              <a:avLst/>
            </a:prstGeom>
          </p:spPr>
          <p:txBody>
            <a:bodyPr/>
            <a:lstStyle>
              <a:lvl1pPr marL="287971" indent="-287971" algn="l" defTabSz="1219078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25000"/>
                <a:buFont typeface="Systeemlettertype"/>
                <a:buNone/>
                <a:defRPr sz="2400" b="1" i="0" kern="1200" baseline="0">
                  <a:solidFill>
                    <a:schemeClr val="tx1"/>
                  </a:solidFill>
                  <a:latin typeface="Zilla Slab" pitchFamily="2" charset="77"/>
                  <a:ea typeface="Zilla Slab" pitchFamily="2" charset="77"/>
                  <a:cs typeface="+mn-cs"/>
                </a:defRPr>
              </a:lvl1pPr>
              <a:lvl2pPr marL="575942" indent="-287971" algn="l" defTabSz="1219078" rtl="0" eaLnBrk="1" latinLnBrk="0" hangingPunct="1">
                <a:spcBef>
                  <a:spcPts val="0"/>
                </a:spcBef>
                <a:buFont typeface="Corbel" pitchFamily="34" charset="0"/>
                <a:buChar char="–"/>
                <a:defRPr sz="18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2pPr>
              <a:lvl3pPr marL="863914" indent="-287971" algn="l" defTabSz="1219078" rtl="0" eaLnBrk="1" latinLnBrk="0" hangingPunct="1">
                <a:spcBef>
                  <a:spcPts val="0"/>
                </a:spcBef>
                <a:buClrTx/>
                <a:buSzPct val="100000"/>
                <a:buFont typeface="Corbel" pitchFamily="34" charset="0"/>
                <a:buChar char="-"/>
                <a:defRPr sz="15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3pPr>
              <a:lvl4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4pPr>
              <a:lvl5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5pPr>
              <a:lvl6pPr marL="287971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6pPr>
              <a:lvl7pPr marL="575942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7pPr>
              <a:lvl8pPr marL="863914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133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8pPr>
              <a:lvl9pPr marL="0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9pPr>
            </a:lstStyle>
            <a:p>
              <a:pPr marL="0" lvl="0"/>
              <a:r>
                <a:rPr lang="nl-NL" sz="4400" dirty="0"/>
                <a:t>5.5 IJmond</a:t>
              </a:r>
              <a:endParaRPr lang="nl-NL" sz="3800" dirty="0"/>
            </a:p>
          </p:txBody>
        </p:sp>
        <p:sp>
          <p:nvSpPr>
            <p:cNvPr id="9" name="Rechthoek">
              <a:extLst>
                <a:ext uri="{FF2B5EF4-FFF2-40B4-BE49-F238E27FC236}">
                  <a16:creationId xmlns:a16="http://schemas.microsoft.com/office/drawing/2014/main" id="{9ABBAC5F-AC99-6678-1780-F9AF32A6237C}"/>
                </a:ext>
              </a:extLst>
            </p:cNvPr>
            <p:cNvSpPr/>
            <p:nvPr/>
          </p:nvSpPr>
          <p:spPr>
            <a:xfrm>
              <a:off x="2854847" y="5724069"/>
              <a:ext cx="9335566" cy="4571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10" name="Tijdelijke aanduiding voor tekst 8">
              <a:extLst>
                <a:ext uri="{FF2B5EF4-FFF2-40B4-BE49-F238E27FC236}">
                  <a16:creationId xmlns:a16="http://schemas.microsoft.com/office/drawing/2014/main" id="{E15AA55D-CD4B-B525-5A2A-8FF879ECA3DC}"/>
                </a:ext>
              </a:extLst>
            </p:cNvPr>
            <p:cNvSpPr txBox="1">
              <a:spLocks/>
            </p:cNvSpPr>
            <p:nvPr/>
          </p:nvSpPr>
          <p:spPr>
            <a:xfrm>
              <a:off x="401066" y="3941547"/>
              <a:ext cx="1949724" cy="2586993"/>
            </a:xfrm>
            <a:prstGeom prst="rect">
              <a:avLst/>
            </a:prstGeom>
          </p:spPr>
          <p:txBody>
            <a:bodyPr/>
            <a:lstStyle>
              <a:lvl1pPr marL="287971" indent="-287971" algn="l" defTabSz="1219078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25000"/>
                <a:buFont typeface="Systeemlettertype"/>
                <a:buNone/>
                <a:defRPr sz="2400" b="1" i="0" kern="1200" baseline="0">
                  <a:solidFill>
                    <a:schemeClr val="tx1"/>
                  </a:solidFill>
                  <a:latin typeface="Zilla Slab" pitchFamily="2" charset="77"/>
                  <a:ea typeface="Zilla Slab" pitchFamily="2" charset="77"/>
                  <a:cs typeface="+mn-cs"/>
                </a:defRPr>
              </a:lvl1pPr>
              <a:lvl2pPr marL="575942" indent="-287971" algn="l" defTabSz="1219078" rtl="0" eaLnBrk="1" latinLnBrk="0" hangingPunct="1">
                <a:spcBef>
                  <a:spcPts val="0"/>
                </a:spcBef>
                <a:buFont typeface="Corbel" pitchFamily="34" charset="0"/>
                <a:buChar char="–"/>
                <a:defRPr sz="18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2pPr>
              <a:lvl3pPr marL="863914" indent="-287971" algn="l" defTabSz="1219078" rtl="0" eaLnBrk="1" latinLnBrk="0" hangingPunct="1">
                <a:spcBef>
                  <a:spcPts val="0"/>
                </a:spcBef>
                <a:buClrTx/>
                <a:buSzPct val="100000"/>
                <a:buFont typeface="Corbel" pitchFamily="34" charset="0"/>
                <a:buChar char="-"/>
                <a:defRPr sz="15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3pPr>
              <a:lvl4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4pPr>
              <a:lvl5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5pPr>
              <a:lvl6pPr marL="287971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6pPr>
              <a:lvl7pPr marL="575942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7pPr>
              <a:lvl8pPr marL="863914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133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8pPr>
              <a:lvl9pPr marL="0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9pPr>
            </a:lstStyle>
            <a:p>
              <a:pPr>
                <a:lnSpc>
                  <a:spcPts val="1800"/>
                </a:lnSpc>
              </a:pPr>
              <a:endParaRPr lang="nl-NL" sz="1400" b="0" dirty="0">
                <a:latin typeface="Avenir Book" panose="02000503020000020003" pitchFamily="2" charset="0"/>
              </a:endParaRPr>
            </a:p>
          </p:txBody>
        </p:sp>
        <p:sp>
          <p:nvSpPr>
            <p:cNvPr id="12" name="Vrije vorm 30">
              <a:extLst>
                <a:ext uri="{FF2B5EF4-FFF2-40B4-BE49-F238E27FC236}">
                  <a16:creationId xmlns:a16="http://schemas.microsoft.com/office/drawing/2014/main" id="{B1BA5D75-A321-4F8D-E31B-4A44F686D0B7}"/>
                </a:ext>
              </a:extLst>
            </p:cNvPr>
            <p:cNvSpPr/>
            <p:nvPr/>
          </p:nvSpPr>
          <p:spPr>
            <a:xfrm>
              <a:off x="2398385" y="5308412"/>
              <a:ext cx="900000" cy="900000"/>
            </a:xfrm>
            <a:custGeom>
              <a:avLst/>
              <a:gdLst>
                <a:gd name="connsiteX0" fmla="*/ 894598 w 2073277"/>
                <a:gd name="connsiteY0" fmla="*/ 0 h 2073277"/>
                <a:gd name="connsiteX1" fmla="*/ 1178679 w 2073277"/>
                <a:gd name="connsiteY1" fmla="*/ 0 h 2073277"/>
                <a:gd name="connsiteX2" fmla="*/ 1178679 w 2073277"/>
                <a:gd name="connsiteY2" fmla="*/ 894599 h 2073277"/>
                <a:gd name="connsiteX3" fmla="*/ 2073277 w 2073277"/>
                <a:gd name="connsiteY3" fmla="*/ 894599 h 2073277"/>
                <a:gd name="connsiteX4" fmla="*/ 2073277 w 2073277"/>
                <a:gd name="connsiteY4" fmla="*/ 1178680 h 2073277"/>
                <a:gd name="connsiteX5" fmla="*/ 1178679 w 2073277"/>
                <a:gd name="connsiteY5" fmla="*/ 1178680 h 2073277"/>
                <a:gd name="connsiteX6" fmla="*/ 1178679 w 2073277"/>
                <a:gd name="connsiteY6" fmla="*/ 2073277 h 2073277"/>
                <a:gd name="connsiteX7" fmla="*/ 894598 w 2073277"/>
                <a:gd name="connsiteY7" fmla="*/ 2073277 h 2073277"/>
                <a:gd name="connsiteX8" fmla="*/ 894598 w 2073277"/>
                <a:gd name="connsiteY8" fmla="*/ 1178680 h 2073277"/>
                <a:gd name="connsiteX9" fmla="*/ 0 w 2073277"/>
                <a:gd name="connsiteY9" fmla="*/ 1178680 h 2073277"/>
                <a:gd name="connsiteX10" fmla="*/ 0 w 2073277"/>
                <a:gd name="connsiteY10" fmla="*/ 894599 h 2073277"/>
                <a:gd name="connsiteX11" fmla="*/ 894598 w 2073277"/>
                <a:gd name="connsiteY11" fmla="*/ 894599 h 207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73277" h="2073277">
                  <a:moveTo>
                    <a:pt x="894598" y="0"/>
                  </a:moveTo>
                  <a:lnTo>
                    <a:pt x="1178679" y="0"/>
                  </a:lnTo>
                  <a:lnTo>
                    <a:pt x="1178679" y="894599"/>
                  </a:lnTo>
                  <a:lnTo>
                    <a:pt x="2073277" y="894599"/>
                  </a:lnTo>
                  <a:lnTo>
                    <a:pt x="2073277" y="1178680"/>
                  </a:lnTo>
                  <a:lnTo>
                    <a:pt x="1178679" y="1178680"/>
                  </a:lnTo>
                  <a:lnTo>
                    <a:pt x="1178679" y="2073277"/>
                  </a:lnTo>
                  <a:lnTo>
                    <a:pt x="894598" y="2073277"/>
                  </a:lnTo>
                  <a:lnTo>
                    <a:pt x="894598" y="1178680"/>
                  </a:lnTo>
                  <a:lnTo>
                    <a:pt x="0" y="1178680"/>
                  </a:lnTo>
                  <a:lnTo>
                    <a:pt x="0" y="894599"/>
                  </a:lnTo>
                  <a:lnTo>
                    <a:pt x="894598" y="894599"/>
                  </a:lnTo>
                  <a:close/>
                </a:path>
              </a:pathLst>
            </a:cu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BAE4CFC0-F182-E988-1013-85E4A3368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249610" y="-1755576"/>
            <a:ext cx="7200800" cy="458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042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1 Brede welvaart in IJmond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1" r="460" b="-461"/>
          <a:stretch/>
        </p:blipFill>
        <p:spPr>
          <a:xfrm>
            <a:off x="4367014" y="1556792"/>
            <a:ext cx="5616624" cy="5040560"/>
          </a:xfrm>
        </p:spPr>
      </p:pic>
    </p:spTree>
    <p:extLst>
      <p:ext uri="{BB962C8B-B14F-4D97-AF65-F5344CB8AC3E}">
        <p14:creationId xmlns:p14="http://schemas.microsoft.com/office/powerpoint/2010/main" val="168700378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Tabel 1 Kerngegevens IJmond</a:t>
            </a:r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7FDC1E67-A460-FB4A-3B40-AE58D7E8811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7611" t="8878" r="7826" b="44675"/>
          <a:stretch/>
        </p:blipFill>
        <p:spPr>
          <a:xfrm>
            <a:off x="4439022" y="1124744"/>
            <a:ext cx="7200900" cy="5616624"/>
          </a:xfrm>
        </p:spPr>
      </p:pic>
    </p:spTree>
    <p:extLst>
      <p:ext uri="{BB962C8B-B14F-4D97-AF65-F5344CB8AC3E}">
        <p14:creationId xmlns:p14="http://schemas.microsoft.com/office/powerpoint/2010/main" val="122275662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2 Sterk herstel economische groei IJmond in 2021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29" t="-133" r="3080"/>
          <a:stretch/>
        </p:blipFill>
        <p:spPr>
          <a:xfrm>
            <a:off x="4345208" y="1556794"/>
            <a:ext cx="7294614" cy="4248470"/>
          </a:xfrm>
        </p:spPr>
      </p:pic>
    </p:spTree>
    <p:extLst>
      <p:ext uri="{BB962C8B-B14F-4D97-AF65-F5344CB8AC3E}">
        <p14:creationId xmlns:p14="http://schemas.microsoft.com/office/powerpoint/2010/main" val="279927571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3 Industrie bepalend voor economische groei van IJmond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-121" r="1865" b="611"/>
          <a:stretch/>
        </p:blipFill>
        <p:spPr>
          <a:xfrm>
            <a:off x="4367014" y="1556793"/>
            <a:ext cx="6430518" cy="5289089"/>
          </a:xfrm>
        </p:spPr>
      </p:pic>
    </p:spTree>
    <p:extLst>
      <p:ext uri="{BB962C8B-B14F-4D97-AF65-F5344CB8AC3E}">
        <p14:creationId xmlns:p14="http://schemas.microsoft.com/office/powerpoint/2010/main" val="282800388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4 Zorg, Detailhandel, Bouw en Zakelijke diensten bieden veel werkgelegenheid in IJmond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212" t="1" r="2196" b="381"/>
          <a:stretch/>
        </p:blipFill>
        <p:spPr>
          <a:xfrm>
            <a:off x="4345208" y="1556792"/>
            <a:ext cx="6430518" cy="5301208"/>
          </a:xfrm>
        </p:spPr>
      </p:pic>
    </p:spTree>
    <p:extLst>
      <p:ext uri="{BB962C8B-B14F-4D97-AF65-F5344CB8AC3E}">
        <p14:creationId xmlns:p14="http://schemas.microsoft.com/office/powerpoint/2010/main" val="181563143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1">
            <a:extLst>
              <a:ext uri="{FF2B5EF4-FFF2-40B4-BE49-F238E27FC236}">
                <a16:creationId xmlns:a16="http://schemas.microsoft.com/office/drawing/2014/main" id="{7B66D067-B3A5-624D-B9BF-0CBBDA7C104D}"/>
              </a:ext>
            </a:extLst>
          </p:cNvPr>
          <p:cNvGrpSpPr/>
          <p:nvPr/>
        </p:nvGrpSpPr>
        <p:grpSpPr>
          <a:xfrm>
            <a:off x="-16571" y="36775"/>
            <a:ext cx="12206984" cy="6828355"/>
            <a:chOff x="-16571" y="400011"/>
            <a:chExt cx="12206984" cy="6828355"/>
          </a:xfrm>
        </p:grpSpPr>
        <p:sp>
          <p:nvSpPr>
            <p:cNvPr id="4" name="Rechthoek">
              <a:extLst>
                <a:ext uri="{FF2B5EF4-FFF2-40B4-BE49-F238E27FC236}">
                  <a16:creationId xmlns:a16="http://schemas.microsoft.com/office/drawing/2014/main" id="{784CFDD6-F164-ED83-BF27-4D256104CA8A}"/>
                </a:ext>
              </a:extLst>
            </p:cNvPr>
            <p:cNvSpPr/>
            <p:nvPr/>
          </p:nvSpPr>
          <p:spPr>
            <a:xfrm>
              <a:off x="-16571" y="400011"/>
              <a:ext cx="2871415" cy="5392627"/>
            </a:xfrm>
            <a:prstGeom prst="rect">
              <a:avLst/>
            </a:prstGeom>
            <a:solidFill>
              <a:srgbClr val="ECECEC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5" name="Rechthoek">
              <a:extLst>
                <a:ext uri="{FF2B5EF4-FFF2-40B4-BE49-F238E27FC236}">
                  <a16:creationId xmlns:a16="http://schemas.microsoft.com/office/drawing/2014/main" id="{E82A309C-DBCC-3D1B-A794-0EBAFAF2D162}"/>
                </a:ext>
              </a:extLst>
            </p:cNvPr>
            <p:cNvSpPr/>
            <p:nvPr/>
          </p:nvSpPr>
          <p:spPr>
            <a:xfrm>
              <a:off x="1" y="5732461"/>
              <a:ext cx="2854846" cy="1495905"/>
            </a:xfrm>
            <a:prstGeom prst="rect">
              <a:avLst/>
            </a:prstGeom>
            <a:solidFill>
              <a:srgbClr val="E11B22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>
                <a:solidFill>
                  <a:srgbClr val="E11B22"/>
                </a:solidFill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214906D-18D7-F3C4-0D8F-9E7A8F92F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8582" y="6092502"/>
              <a:ext cx="1800000" cy="462162"/>
            </a:xfrm>
            <a:prstGeom prst="rect">
              <a:avLst/>
            </a:prstGeom>
          </p:spPr>
        </p:pic>
        <p:sp>
          <p:nvSpPr>
            <p:cNvPr id="7" name="Rechthoek">
              <a:extLst>
                <a:ext uri="{FF2B5EF4-FFF2-40B4-BE49-F238E27FC236}">
                  <a16:creationId xmlns:a16="http://schemas.microsoft.com/office/drawing/2014/main" id="{AA880608-0585-0C2A-C9AE-9AD05F8AD37B}"/>
                </a:ext>
              </a:extLst>
            </p:cNvPr>
            <p:cNvSpPr/>
            <p:nvPr/>
          </p:nvSpPr>
          <p:spPr>
            <a:xfrm>
              <a:off x="2854847" y="5731200"/>
              <a:ext cx="9335566" cy="1497166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8" name="Tijdelijke aanduiding voor tekst 8">
              <a:extLst>
                <a:ext uri="{FF2B5EF4-FFF2-40B4-BE49-F238E27FC236}">
                  <a16:creationId xmlns:a16="http://schemas.microsoft.com/office/drawing/2014/main" id="{A4AA71A0-4F8B-85DB-9689-0476953525D5}"/>
                </a:ext>
              </a:extLst>
            </p:cNvPr>
            <p:cNvSpPr txBox="1">
              <a:spLocks/>
            </p:cNvSpPr>
            <p:nvPr/>
          </p:nvSpPr>
          <p:spPr>
            <a:xfrm>
              <a:off x="3260536" y="5981813"/>
              <a:ext cx="8524188" cy="664373"/>
            </a:xfrm>
            <a:prstGeom prst="rect">
              <a:avLst/>
            </a:prstGeom>
          </p:spPr>
          <p:txBody>
            <a:bodyPr/>
            <a:lstStyle>
              <a:lvl1pPr marL="287971" indent="-287971" algn="l" defTabSz="1219078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25000"/>
                <a:buFont typeface="Systeemlettertype"/>
                <a:buNone/>
                <a:defRPr sz="2400" b="1" i="0" kern="1200" baseline="0">
                  <a:solidFill>
                    <a:schemeClr val="tx1"/>
                  </a:solidFill>
                  <a:latin typeface="Zilla Slab" pitchFamily="2" charset="77"/>
                  <a:ea typeface="Zilla Slab" pitchFamily="2" charset="77"/>
                  <a:cs typeface="+mn-cs"/>
                </a:defRPr>
              </a:lvl1pPr>
              <a:lvl2pPr marL="575942" indent="-287971" algn="l" defTabSz="1219078" rtl="0" eaLnBrk="1" latinLnBrk="0" hangingPunct="1">
                <a:spcBef>
                  <a:spcPts val="0"/>
                </a:spcBef>
                <a:buFont typeface="Corbel" pitchFamily="34" charset="0"/>
                <a:buChar char="–"/>
                <a:defRPr sz="18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2pPr>
              <a:lvl3pPr marL="863914" indent="-287971" algn="l" defTabSz="1219078" rtl="0" eaLnBrk="1" latinLnBrk="0" hangingPunct="1">
                <a:spcBef>
                  <a:spcPts val="0"/>
                </a:spcBef>
                <a:buClrTx/>
                <a:buSzPct val="100000"/>
                <a:buFont typeface="Corbel" pitchFamily="34" charset="0"/>
                <a:buChar char="-"/>
                <a:defRPr sz="15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3pPr>
              <a:lvl4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4pPr>
              <a:lvl5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5pPr>
              <a:lvl6pPr marL="287971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6pPr>
              <a:lvl7pPr marL="575942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7pPr>
              <a:lvl8pPr marL="863914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133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8pPr>
              <a:lvl9pPr marL="0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9pPr>
            </a:lstStyle>
            <a:p>
              <a:pPr marL="0" lvl="0"/>
              <a:r>
                <a:rPr lang="nl-NL" sz="4400" dirty="0"/>
                <a:t>5.6 Zaanstreek-Waterland</a:t>
              </a:r>
              <a:endParaRPr lang="nl-NL" sz="3800" dirty="0"/>
            </a:p>
          </p:txBody>
        </p:sp>
        <p:sp>
          <p:nvSpPr>
            <p:cNvPr id="9" name="Rechthoek">
              <a:extLst>
                <a:ext uri="{FF2B5EF4-FFF2-40B4-BE49-F238E27FC236}">
                  <a16:creationId xmlns:a16="http://schemas.microsoft.com/office/drawing/2014/main" id="{9ABBAC5F-AC99-6678-1780-F9AF32A6237C}"/>
                </a:ext>
              </a:extLst>
            </p:cNvPr>
            <p:cNvSpPr/>
            <p:nvPr/>
          </p:nvSpPr>
          <p:spPr>
            <a:xfrm>
              <a:off x="2854847" y="5724069"/>
              <a:ext cx="9335566" cy="4571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10" name="Tijdelijke aanduiding voor tekst 8">
              <a:extLst>
                <a:ext uri="{FF2B5EF4-FFF2-40B4-BE49-F238E27FC236}">
                  <a16:creationId xmlns:a16="http://schemas.microsoft.com/office/drawing/2014/main" id="{E15AA55D-CD4B-B525-5A2A-8FF879ECA3DC}"/>
                </a:ext>
              </a:extLst>
            </p:cNvPr>
            <p:cNvSpPr txBox="1">
              <a:spLocks/>
            </p:cNvSpPr>
            <p:nvPr/>
          </p:nvSpPr>
          <p:spPr>
            <a:xfrm>
              <a:off x="401066" y="3941547"/>
              <a:ext cx="1949724" cy="2586993"/>
            </a:xfrm>
            <a:prstGeom prst="rect">
              <a:avLst/>
            </a:prstGeom>
          </p:spPr>
          <p:txBody>
            <a:bodyPr/>
            <a:lstStyle>
              <a:lvl1pPr marL="287971" indent="-287971" algn="l" defTabSz="1219078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25000"/>
                <a:buFont typeface="Systeemlettertype"/>
                <a:buNone/>
                <a:defRPr sz="2400" b="1" i="0" kern="1200" baseline="0">
                  <a:solidFill>
                    <a:schemeClr val="tx1"/>
                  </a:solidFill>
                  <a:latin typeface="Zilla Slab" pitchFamily="2" charset="77"/>
                  <a:ea typeface="Zilla Slab" pitchFamily="2" charset="77"/>
                  <a:cs typeface="+mn-cs"/>
                </a:defRPr>
              </a:lvl1pPr>
              <a:lvl2pPr marL="575942" indent="-287971" algn="l" defTabSz="1219078" rtl="0" eaLnBrk="1" latinLnBrk="0" hangingPunct="1">
                <a:spcBef>
                  <a:spcPts val="0"/>
                </a:spcBef>
                <a:buFont typeface="Corbel" pitchFamily="34" charset="0"/>
                <a:buChar char="–"/>
                <a:defRPr sz="18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2pPr>
              <a:lvl3pPr marL="863914" indent="-287971" algn="l" defTabSz="1219078" rtl="0" eaLnBrk="1" latinLnBrk="0" hangingPunct="1">
                <a:spcBef>
                  <a:spcPts val="0"/>
                </a:spcBef>
                <a:buClrTx/>
                <a:buSzPct val="100000"/>
                <a:buFont typeface="Corbel" pitchFamily="34" charset="0"/>
                <a:buChar char="-"/>
                <a:defRPr sz="15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3pPr>
              <a:lvl4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4pPr>
              <a:lvl5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5pPr>
              <a:lvl6pPr marL="287971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6pPr>
              <a:lvl7pPr marL="575942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7pPr>
              <a:lvl8pPr marL="863914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133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8pPr>
              <a:lvl9pPr marL="0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9pPr>
            </a:lstStyle>
            <a:p>
              <a:pPr>
                <a:lnSpc>
                  <a:spcPts val="1800"/>
                </a:lnSpc>
              </a:pPr>
              <a:endParaRPr lang="nl-NL" sz="1400" b="0" dirty="0">
                <a:latin typeface="Avenir Book" panose="02000503020000020003" pitchFamily="2" charset="0"/>
              </a:endParaRPr>
            </a:p>
          </p:txBody>
        </p:sp>
        <p:sp>
          <p:nvSpPr>
            <p:cNvPr id="12" name="Vrije vorm 30">
              <a:extLst>
                <a:ext uri="{FF2B5EF4-FFF2-40B4-BE49-F238E27FC236}">
                  <a16:creationId xmlns:a16="http://schemas.microsoft.com/office/drawing/2014/main" id="{B1BA5D75-A321-4F8D-E31B-4A44F686D0B7}"/>
                </a:ext>
              </a:extLst>
            </p:cNvPr>
            <p:cNvSpPr/>
            <p:nvPr/>
          </p:nvSpPr>
          <p:spPr>
            <a:xfrm>
              <a:off x="2398385" y="5308412"/>
              <a:ext cx="900000" cy="900000"/>
            </a:xfrm>
            <a:custGeom>
              <a:avLst/>
              <a:gdLst>
                <a:gd name="connsiteX0" fmla="*/ 894598 w 2073277"/>
                <a:gd name="connsiteY0" fmla="*/ 0 h 2073277"/>
                <a:gd name="connsiteX1" fmla="*/ 1178679 w 2073277"/>
                <a:gd name="connsiteY1" fmla="*/ 0 h 2073277"/>
                <a:gd name="connsiteX2" fmla="*/ 1178679 w 2073277"/>
                <a:gd name="connsiteY2" fmla="*/ 894599 h 2073277"/>
                <a:gd name="connsiteX3" fmla="*/ 2073277 w 2073277"/>
                <a:gd name="connsiteY3" fmla="*/ 894599 h 2073277"/>
                <a:gd name="connsiteX4" fmla="*/ 2073277 w 2073277"/>
                <a:gd name="connsiteY4" fmla="*/ 1178680 h 2073277"/>
                <a:gd name="connsiteX5" fmla="*/ 1178679 w 2073277"/>
                <a:gd name="connsiteY5" fmla="*/ 1178680 h 2073277"/>
                <a:gd name="connsiteX6" fmla="*/ 1178679 w 2073277"/>
                <a:gd name="connsiteY6" fmla="*/ 2073277 h 2073277"/>
                <a:gd name="connsiteX7" fmla="*/ 894598 w 2073277"/>
                <a:gd name="connsiteY7" fmla="*/ 2073277 h 2073277"/>
                <a:gd name="connsiteX8" fmla="*/ 894598 w 2073277"/>
                <a:gd name="connsiteY8" fmla="*/ 1178680 h 2073277"/>
                <a:gd name="connsiteX9" fmla="*/ 0 w 2073277"/>
                <a:gd name="connsiteY9" fmla="*/ 1178680 h 2073277"/>
                <a:gd name="connsiteX10" fmla="*/ 0 w 2073277"/>
                <a:gd name="connsiteY10" fmla="*/ 894599 h 2073277"/>
                <a:gd name="connsiteX11" fmla="*/ 894598 w 2073277"/>
                <a:gd name="connsiteY11" fmla="*/ 894599 h 207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73277" h="2073277">
                  <a:moveTo>
                    <a:pt x="894598" y="0"/>
                  </a:moveTo>
                  <a:lnTo>
                    <a:pt x="1178679" y="0"/>
                  </a:lnTo>
                  <a:lnTo>
                    <a:pt x="1178679" y="894599"/>
                  </a:lnTo>
                  <a:lnTo>
                    <a:pt x="2073277" y="894599"/>
                  </a:lnTo>
                  <a:lnTo>
                    <a:pt x="2073277" y="1178680"/>
                  </a:lnTo>
                  <a:lnTo>
                    <a:pt x="1178679" y="1178680"/>
                  </a:lnTo>
                  <a:lnTo>
                    <a:pt x="1178679" y="2073277"/>
                  </a:lnTo>
                  <a:lnTo>
                    <a:pt x="894598" y="2073277"/>
                  </a:lnTo>
                  <a:lnTo>
                    <a:pt x="894598" y="1178680"/>
                  </a:lnTo>
                  <a:lnTo>
                    <a:pt x="0" y="1178680"/>
                  </a:lnTo>
                  <a:lnTo>
                    <a:pt x="0" y="894599"/>
                  </a:lnTo>
                  <a:lnTo>
                    <a:pt x="894598" y="894599"/>
                  </a:lnTo>
                  <a:close/>
                </a:path>
              </a:pathLst>
            </a:cu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BAE4CFC0-F182-E988-1013-85E4A3368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249610" y="-1755576"/>
            <a:ext cx="7200800" cy="458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994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1 Brede welvaart in Zaanstreek-Waterland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1" r="460" b="-461"/>
          <a:stretch/>
        </p:blipFill>
        <p:spPr>
          <a:xfrm>
            <a:off x="4367014" y="1556792"/>
            <a:ext cx="5616624" cy="5040560"/>
          </a:xfrm>
        </p:spPr>
      </p:pic>
    </p:spTree>
    <p:extLst>
      <p:ext uri="{BB962C8B-B14F-4D97-AF65-F5344CB8AC3E}">
        <p14:creationId xmlns:p14="http://schemas.microsoft.com/office/powerpoint/2010/main" val="1314065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Tabel 1 Kerngegevens Zaanstreek-Waterland</a:t>
            </a:r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9EC2A863-ADA6-A07A-188B-B4ECAACD66F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9147" t="7489" r="7694" b="46833"/>
          <a:stretch/>
        </p:blipFill>
        <p:spPr>
          <a:xfrm>
            <a:off x="4439022" y="1124744"/>
            <a:ext cx="7200900" cy="5616624"/>
          </a:xfrm>
        </p:spPr>
      </p:pic>
    </p:spTree>
    <p:extLst>
      <p:ext uri="{BB962C8B-B14F-4D97-AF65-F5344CB8AC3E}">
        <p14:creationId xmlns:p14="http://schemas.microsoft.com/office/powerpoint/2010/main" val="4126639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C9BCF56F-363F-1D40-B5F2-3E802B429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1.6 Groeitempo </a:t>
            </a:r>
            <a:r>
              <a:rPr lang="nl-NL" dirty="0" err="1"/>
              <a:t>brp</a:t>
            </a:r>
            <a:r>
              <a:rPr lang="nl-NL" dirty="0"/>
              <a:t> en werkgelegenheid MRA loopt terug in 2023 en 2024</a:t>
            </a:r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FDC4F4EA-122A-7C6A-5A5B-2CD326BD4B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6" r="2998"/>
          <a:stretch/>
        </p:blipFill>
        <p:spPr bwMode="gray">
          <a:xfrm>
            <a:off x="4367014" y="1556792"/>
            <a:ext cx="727280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364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2 Economie van Zaanstreek-Waterland groeide in 2021 sneller dan vóór corona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29" t="1" r="1936" b="-1315"/>
          <a:stretch/>
        </p:blipFill>
        <p:spPr>
          <a:xfrm>
            <a:off x="4345208" y="1556794"/>
            <a:ext cx="7294614" cy="4248470"/>
          </a:xfrm>
        </p:spPr>
      </p:pic>
    </p:spTree>
    <p:extLst>
      <p:ext uri="{BB962C8B-B14F-4D97-AF65-F5344CB8AC3E}">
        <p14:creationId xmlns:p14="http://schemas.microsoft.com/office/powerpoint/2010/main" val="327083594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3 Economie van Waterland groeide gemiddeld sneller dan die van Zaanstreek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1" r="2197" b="-4148"/>
          <a:stretch/>
        </p:blipFill>
        <p:spPr>
          <a:xfrm>
            <a:off x="4367014" y="1556793"/>
            <a:ext cx="6408712" cy="5289089"/>
          </a:xfrm>
        </p:spPr>
      </p:pic>
    </p:spTree>
    <p:extLst>
      <p:ext uri="{BB962C8B-B14F-4D97-AF65-F5344CB8AC3E}">
        <p14:creationId xmlns:p14="http://schemas.microsoft.com/office/powerpoint/2010/main" val="186041333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4 Groei van Zaanstreek-Waterland wordt door diverse sectoren gedragen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334" r="2198" b="260"/>
          <a:stretch/>
        </p:blipFill>
        <p:spPr>
          <a:xfrm>
            <a:off x="4345208" y="1556792"/>
            <a:ext cx="6430518" cy="5301208"/>
          </a:xfrm>
        </p:spPr>
      </p:pic>
    </p:spTree>
    <p:extLst>
      <p:ext uri="{BB962C8B-B14F-4D97-AF65-F5344CB8AC3E}">
        <p14:creationId xmlns:p14="http://schemas.microsoft.com/office/powerpoint/2010/main" val="287283200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339F4-70E6-0468-B523-48C956C2D8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249BF-822C-BA0B-2E2F-75A3767887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Rechthoek">
            <a:extLst>
              <a:ext uri="{FF2B5EF4-FFF2-40B4-BE49-F238E27FC236}">
                <a16:creationId xmlns:a16="http://schemas.microsoft.com/office/drawing/2014/main" id="{076CAA64-448A-D81D-6700-5AA252CE4B70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CA239018-92F4-8D5F-A4A5-6F5FCB9C6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32" r="2198" b="2030"/>
          <a:stretch/>
        </p:blipFill>
        <p:spPr bwMode="gray">
          <a:xfrm>
            <a:off x="4345208" y="1124744"/>
            <a:ext cx="6430518" cy="5688632"/>
          </a:xfrm>
          <a:prstGeom prst="rect">
            <a:avLst/>
          </a:prstGeom>
        </p:spPr>
      </p:pic>
      <p:sp>
        <p:nvSpPr>
          <p:cNvPr id="5" name="Tijdelijke aanduiding voor tekst 1">
            <a:extLst>
              <a:ext uri="{FF2B5EF4-FFF2-40B4-BE49-F238E27FC236}">
                <a16:creationId xmlns:a16="http://schemas.microsoft.com/office/drawing/2014/main" id="{37AF7210-38E7-54B6-A5CB-D1FC577E161C}"/>
              </a:ext>
            </a:extLst>
          </p:cNvPr>
          <p:cNvSpPr txBox="1">
            <a:spLocks/>
          </p:cNvSpPr>
          <p:nvPr/>
        </p:nvSpPr>
        <p:spPr>
          <a:xfrm>
            <a:off x="4511675" y="223490"/>
            <a:ext cx="7205663" cy="757238"/>
          </a:xfrm>
          <a:prstGeom prst="rect">
            <a:avLst/>
          </a:prstGeom>
        </p:spPr>
        <p:txBody>
          <a:bodyPr/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Char char="+"/>
              <a:defRPr sz="21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l-NL" sz="2600" b="1" i="0" u="none" strike="noStrike" baseline="0" dirty="0">
                <a:solidFill>
                  <a:srgbClr val="000000"/>
                </a:solidFill>
                <a:latin typeface="Zilla Slab"/>
              </a:rPr>
              <a:t>Figuur 5 Tussen Zaanstreek en Waterland zijn veel sectoren ongeveer gelijk verdeeld </a:t>
            </a:r>
            <a:endParaRPr lang="nl-NL" sz="2600" b="1" dirty="0">
              <a:latin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96576841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6 Zorg, Zakelijke diensten en Bouw belangrijk voor groei werkgelegenheid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249" t="45" r="1903" b="229"/>
          <a:stretch/>
        </p:blipFill>
        <p:spPr>
          <a:xfrm>
            <a:off x="4367014" y="1556793"/>
            <a:ext cx="6430518" cy="5289089"/>
          </a:xfrm>
        </p:spPr>
      </p:pic>
    </p:spTree>
    <p:extLst>
      <p:ext uri="{BB962C8B-B14F-4D97-AF65-F5344CB8AC3E}">
        <p14:creationId xmlns:p14="http://schemas.microsoft.com/office/powerpoint/2010/main" val="421192869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1">
            <a:extLst>
              <a:ext uri="{FF2B5EF4-FFF2-40B4-BE49-F238E27FC236}">
                <a16:creationId xmlns:a16="http://schemas.microsoft.com/office/drawing/2014/main" id="{7B66D067-B3A5-624D-B9BF-0CBBDA7C104D}"/>
              </a:ext>
            </a:extLst>
          </p:cNvPr>
          <p:cNvGrpSpPr/>
          <p:nvPr/>
        </p:nvGrpSpPr>
        <p:grpSpPr>
          <a:xfrm>
            <a:off x="-16571" y="36775"/>
            <a:ext cx="12206984" cy="6828355"/>
            <a:chOff x="-16571" y="400011"/>
            <a:chExt cx="12206984" cy="6828355"/>
          </a:xfrm>
        </p:grpSpPr>
        <p:sp>
          <p:nvSpPr>
            <p:cNvPr id="4" name="Rechthoek">
              <a:extLst>
                <a:ext uri="{FF2B5EF4-FFF2-40B4-BE49-F238E27FC236}">
                  <a16:creationId xmlns:a16="http://schemas.microsoft.com/office/drawing/2014/main" id="{784CFDD6-F164-ED83-BF27-4D256104CA8A}"/>
                </a:ext>
              </a:extLst>
            </p:cNvPr>
            <p:cNvSpPr/>
            <p:nvPr/>
          </p:nvSpPr>
          <p:spPr>
            <a:xfrm>
              <a:off x="-16571" y="400011"/>
              <a:ext cx="2871415" cy="5392627"/>
            </a:xfrm>
            <a:prstGeom prst="rect">
              <a:avLst/>
            </a:prstGeom>
            <a:solidFill>
              <a:srgbClr val="ECECEC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5" name="Rechthoek">
              <a:extLst>
                <a:ext uri="{FF2B5EF4-FFF2-40B4-BE49-F238E27FC236}">
                  <a16:creationId xmlns:a16="http://schemas.microsoft.com/office/drawing/2014/main" id="{E82A309C-DBCC-3D1B-A794-0EBAFAF2D162}"/>
                </a:ext>
              </a:extLst>
            </p:cNvPr>
            <p:cNvSpPr/>
            <p:nvPr/>
          </p:nvSpPr>
          <p:spPr>
            <a:xfrm>
              <a:off x="1" y="5732461"/>
              <a:ext cx="2854846" cy="1495905"/>
            </a:xfrm>
            <a:prstGeom prst="rect">
              <a:avLst/>
            </a:prstGeom>
            <a:solidFill>
              <a:srgbClr val="E11B22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>
                <a:solidFill>
                  <a:srgbClr val="E11B22"/>
                </a:solidFill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214906D-18D7-F3C4-0D8F-9E7A8F92F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8582" y="6092502"/>
              <a:ext cx="1800000" cy="462162"/>
            </a:xfrm>
            <a:prstGeom prst="rect">
              <a:avLst/>
            </a:prstGeom>
          </p:spPr>
        </p:pic>
        <p:sp>
          <p:nvSpPr>
            <p:cNvPr id="7" name="Rechthoek">
              <a:extLst>
                <a:ext uri="{FF2B5EF4-FFF2-40B4-BE49-F238E27FC236}">
                  <a16:creationId xmlns:a16="http://schemas.microsoft.com/office/drawing/2014/main" id="{AA880608-0585-0C2A-C9AE-9AD05F8AD37B}"/>
                </a:ext>
              </a:extLst>
            </p:cNvPr>
            <p:cNvSpPr/>
            <p:nvPr/>
          </p:nvSpPr>
          <p:spPr>
            <a:xfrm>
              <a:off x="2854847" y="5731200"/>
              <a:ext cx="9335566" cy="1497166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8" name="Tijdelijke aanduiding voor tekst 8">
              <a:extLst>
                <a:ext uri="{FF2B5EF4-FFF2-40B4-BE49-F238E27FC236}">
                  <a16:creationId xmlns:a16="http://schemas.microsoft.com/office/drawing/2014/main" id="{A4AA71A0-4F8B-85DB-9689-0476953525D5}"/>
                </a:ext>
              </a:extLst>
            </p:cNvPr>
            <p:cNvSpPr txBox="1">
              <a:spLocks/>
            </p:cNvSpPr>
            <p:nvPr/>
          </p:nvSpPr>
          <p:spPr>
            <a:xfrm>
              <a:off x="3260536" y="5981813"/>
              <a:ext cx="8524188" cy="664373"/>
            </a:xfrm>
            <a:prstGeom prst="rect">
              <a:avLst/>
            </a:prstGeom>
          </p:spPr>
          <p:txBody>
            <a:bodyPr/>
            <a:lstStyle>
              <a:lvl1pPr marL="287971" indent="-287971" algn="l" defTabSz="1219078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25000"/>
                <a:buFont typeface="Systeemlettertype"/>
                <a:buNone/>
                <a:defRPr sz="2400" b="1" i="0" kern="1200" baseline="0">
                  <a:solidFill>
                    <a:schemeClr val="tx1"/>
                  </a:solidFill>
                  <a:latin typeface="Zilla Slab" pitchFamily="2" charset="77"/>
                  <a:ea typeface="Zilla Slab" pitchFamily="2" charset="77"/>
                  <a:cs typeface="+mn-cs"/>
                </a:defRPr>
              </a:lvl1pPr>
              <a:lvl2pPr marL="575942" indent="-287971" algn="l" defTabSz="1219078" rtl="0" eaLnBrk="1" latinLnBrk="0" hangingPunct="1">
                <a:spcBef>
                  <a:spcPts val="0"/>
                </a:spcBef>
                <a:buFont typeface="Corbel" pitchFamily="34" charset="0"/>
                <a:buChar char="–"/>
                <a:defRPr sz="18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2pPr>
              <a:lvl3pPr marL="863914" indent="-287971" algn="l" defTabSz="1219078" rtl="0" eaLnBrk="1" latinLnBrk="0" hangingPunct="1">
                <a:spcBef>
                  <a:spcPts val="0"/>
                </a:spcBef>
                <a:buClrTx/>
                <a:buSzPct val="100000"/>
                <a:buFont typeface="Corbel" pitchFamily="34" charset="0"/>
                <a:buChar char="-"/>
                <a:defRPr sz="15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3pPr>
              <a:lvl4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4pPr>
              <a:lvl5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5pPr>
              <a:lvl6pPr marL="287971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6pPr>
              <a:lvl7pPr marL="575942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7pPr>
              <a:lvl8pPr marL="863914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133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8pPr>
              <a:lvl9pPr marL="0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9pPr>
            </a:lstStyle>
            <a:p>
              <a:pPr marL="0" lvl="0"/>
              <a:r>
                <a:rPr lang="nl-NL" sz="4400" dirty="0"/>
                <a:t>5.7 Zuid-Kennemerland</a:t>
              </a:r>
              <a:endParaRPr lang="nl-NL" sz="3800" dirty="0"/>
            </a:p>
          </p:txBody>
        </p:sp>
        <p:sp>
          <p:nvSpPr>
            <p:cNvPr id="9" name="Rechthoek">
              <a:extLst>
                <a:ext uri="{FF2B5EF4-FFF2-40B4-BE49-F238E27FC236}">
                  <a16:creationId xmlns:a16="http://schemas.microsoft.com/office/drawing/2014/main" id="{9ABBAC5F-AC99-6678-1780-F9AF32A6237C}"/>
                </a:ext>
              </a:extLst>
            </p:cNvPr>
            <p:cNvSpPr/>
            <p:nvPr/>
          </p:nvSpPr>
          <p:spPr>
            <a:xfrm>
              <a:off x="2854847" y="5724069"/>
              <a:ext cx="9335566" cy="4571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10" name="Tijdelijke aanduiding voor tekst 8">
              <a:extLst>
                <a:ext uri="{FF2B5EF4-FFF2-40B4-BE49-F238E27FC236}">
                  <a16:creationId xmlns:a16="http://schemas.microsoft.com/office/drawing/2014/main" id="{E15AA55D-CD4B-B525-5A2A-8FF879ECA3DC}"/>
                </a:ext>
              </a:extLst>
            </p:cNvPr>
            <p:cNvSpPr txBox="1">
              <a:spLocks/>
            </p:cNvSpPr>
            <p:nvPr/>
          </p:nvSpPr>
          <p:spPr>
            <a:xfrm>
              <a:off x="401066" y="3941547"/>
              <a:ext cx="1949724" cy="2586993"/>
            </a:xfrm>
            <a:prstGeom prst="rect">
              <a:avLst/>
            </a:prstGeom>
          </p:spPr>
          <p:txBody>
            <a:bodyPr/>
            <a:lstStyle>
              <a:lvl1pPr marL="287971" indent="-287971" algn="l" defTabSz="1219078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25000"/>
                <a:buFont typeface="Systeemlettertype"/>
                <a:buNone/>
                <a:defRPr sz="2400" b="1" i="0" kern="1200" baseline="0">
                  <a:solidFill>
                    <a:schemeClr val="tx1"/>
                  </a:solidFill>
                  <a:latin typeface="Zilla Slab" pitchFamily="2" charset="77"/>
                  <a:ea typeface="Zilla Slab" pitchFamily="2" charset="77"/>
                  <a:cs typeface="+mn-cs"/>
                </a:defRPr>
              </a:lvl1pPr>
              <a:lvl2pPr marL="575942" indent="-287971" algn="l" defTabSz="1219078" rtl="0" eaLnBrk="1" latinLnBrk="0" hangingPunct="1">
                <a:spcBef>
                  <a:spcPts val="0"/>
                </a:spcBef>
                <a:buFont typeface="Corbel" pitchFamily="34" charset="0"/>
                <a:buChar char="–"/>
                <a:defRPr sz="18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2pPr>
              <a:lvl3pPr marL="863914" indent="-287971" algn="l" defTabSz="1219078" rtl="0" eaLnBrk="1" latinLnBrk="0" hangingPunct="1">
                <a:spcBef>
                  <a:spcPts val="0"/>
                </a:spcBef>
                <a:buClrTx/>
                <a:buSzPct val="100000"/>
                <a:buFont typeface="Corbel" pitchFamily="34" charset="0"/>
                <a:buChar char="-"/>
                <a:defRPr sz="15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3pPr>
              <a:lvl4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4pPr>
              <a:lvl5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5pPr>
              <a:lvl6pPr marL="287971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6pPr>
              <a:lvl7pPr marL="575942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7pPr>
              <a:lvl8pPr marL="863914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133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8pPr>
              <a:lvl9pPr marL="0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9pPr>
            </a:lstStyle>
            <a:p>
              <a:pPr>
                <a:lnSpc>
                  <a:spcPts val="1800"/>
                </a:lnSpc>
              </a:pPr>
              <a:endParaRPr lang="nl-NL" sz="1400" b="0" dirty="0">
                <a:latin typeface="Avenir Book" panose="02000503020000020003" pitchFamily="2" charset="0"/>
              </a:endParaRPr>
            </a:p>
          </p:txBody>
        </p:sp>
        <p:sp>
          <p:nvSpPr>
            <p:cNvPr id="12" name="Vrije vorm 30">
              <a:extLst>
                <a:ext uri="{FF2B5EF4-FFF2-40B4-BE49-F238E27FC236}">
                  <a16:creationId xmlns:a16="http://schemas.microsoft.com/office/drawing/2014/main" id="{B1BA5D75-A321-4F8D-E31B-4A44F686D0B7}"/>
                </a:ext>
              </a:extLst>
            </p:cNvPr>
            <p:cNvSpPr/>
            <p:nvPr/>
          </p:nvSpPr>
          <p:spPr>
            <a:xfrm>
              <a:off x="2398385" y="5308412"/>
              <a:ext cx="900000" cy="900000"/>
            </a:xfrm>
            <a:custGeom>
              <a:avLst/>
              <a:gdLst>
                <a:gd name="connsiteX0" fmla="*/ 894598 w 2073277"/>
                <a:gd name="connsiteY0" fmla="*/ 0 h 2073277"/>
                <a:gd name="connsiteX1" fmla="*/ 1178679 w 2073277"/>
                <a:gd name="connsiteY1" fmla="*/ 0 h 2073277"/>
                <a:gd name="connsiteX2" fmla="*/ 1178679 w 2073277"/>
                <a:gd name="connsiteY2" fmla="*/ 894599 h 2073277"/>
                <a:gd name="connsiteX3" fmla="*/ 2073277 w 2073277"/>
                <a:gd name="connsiteY3" fmla="*/ 894599 h 2073277"/>
                <a:gd name="connsiteX4" fmla="*/ 2073277 w 2073277"/>
                <a:gd name="connsiteY4" fmla="*/ 1178680 h 2073277"/>
                <a:gd name="connsiteX5" fmla="*/ 1178679 w 2073277"/>
                <a:gd name="connsiteY5" fmla="*/ 1178680 h 2073277"/>
                <a:gd name="connsiteX6" fmla="*/ 1178679 w 2073277"/>
                <a:gd name="connsiteY6" fmla="*/ 2073277 h 2073277"/>
                <a:gd name="connsiteX7" fmla="*/ 894598 w 2073277"/>
                <a:gd name="connsiteY7" fmla="*/ 2073277 h 2073277"/>
                <a:gd name="connsiteX8" fmla="*/ 894598 w 2073277"/>
                <a:gd name="connsiteY8" fmla="*/ 1178680 h 2073277"/>
                <a:gd name="connsiteX9" fmla="*/ 0 w 2073277"/>
                <a:gd name="connsiteY9" fmla="*/ 1178680 h 2073277"/>
                <a:gd name="connsiteX10" fmla="*/ 0 w 2073277"/>
                <a:gd name="connsiteY10" fmla="*/ 894599 h 2073277"/>
                <a:gd name="connsiteX11" fmla="*/ 894598 w 2073277"/>
                <a:gd name="connsiteY11" fmla="*/ 894599 h 207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73277" h="2073277">
                  <a:moveTo>
                    <a:pt x="894598" y="0"/>
                  </a:moveTo>
                  <a:lnTo>
                    <a:pt x="1178679" y="0"/>
                  </a:lnTo>
                  <a:lnTo>
                    <a:pt x="1178679" y="894599"/>
                  </a:lnTo>
                  <a:lnTo>
                    <a:pt x="2073277" y="894599"/>
                  </a:lnTo>
                  <a:lnTo>
                    <a:pt x="2073277" y="1178680"/>
                  </a:lnTo>
                  <a:lnTo>
                    <a:pt x="1178679" y="1178680"/>
                  </a:lnTo>
                  <a:lnTo>
                    <a:pt x="1178679" y="2073277"/>
                  </a:lnTo>
                  <a:lnTo>
                    <a:pt x="894598" y="2073277"/>
                  </a:lnTo>
                  <a:lnTo>
                    <a:pt x="894598" y="1178680"/>
                  </a:lnTo>
                  <a:lnTo>
                    <a:pt x="0" y="1178680"/>
                  </a:lnTo>
                  <a:lnTo>
                    <a:pt x="0" y="894599"/>
                  </a:lnTo>
                  <a:lnTo>
                    <a:pt x="894598" y="894599"/>
                  </a:lnTo>
                  <a:close/>
                </a:path>
              </a:pathLst>
            </a:cu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BAE4CFC0-F182-E988-1013-85E4A3368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249610" y="-1755576"/>
            <a:ext cx="7200800" cy="458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6312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1 Brede welvaart in Zuid-Kennemerland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1" r="460" b="-461"/>
          <a:stretch/>
        </p:blipFill>
        <p:spPr>
          <a:xfrm>
            <a:off x="4367014" y="1556792"/>
            <a:ext cx="5616624" cy="5040560"/>
          </a:xfrm>
        </p:spPr>
      </p:pic>
    </p:spTree>
    <p:extLst>
      <p:ext uri="{BB962C8B-B14F-4D97-AF65-F5344CB8AC3E}">
        <p14:creationId xmlns:p14="http://schemas.microsoft.com/office/powerpoint/2010/main" val="420219855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Tabel 1 Kerngegevens Zuid-Kennemerland</a:t>
            </a:r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F2D8029E-2466-79B5-82E2-80F3A605261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8404" t="7693" r="7561" b="46742"/>
          <a:stretch/>
        </p:blipFill>
        <p:spPr>
          <a:xfrm>
            <a:off x="4439022" y="1124744"/>
            <a:ext cx="7200900" cy="5544616"/>
          </a:xfrm>
        </p:spPr>
      </p:pic>
    </p:spTree>
    <p:extLst>
      <p:ext uri="{BB962C8B-B14F-4D97-AF65-F5344CB8AC3E}">
        <p14:creationId xmlns:p14="http://schemas.microsoft.com/office/powerpoint/2010/main" val="49214826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2 Economische groei Zuid-Kennemerland groter dan voor corona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29" t="1" r="1936" b="-1315"/>
          <a:stretch/>
        </p:blipFill>
        <p:spPr>
          <a:xfrm>
            <a:off x="4345208" y="1556794"/>
            <a:ext cx="7294614" cy="4248470"/>
          </a:xfrm>
        </p:spPr>
      </p:pic>
    </p:spTree>
    <p:extLst>
      <p:ext uri="{BB962C8B-B14F-4D97-AF65-F5344CB8AC3E}">
        <p14:creationId xmlns:p14="http://schemas.microsoft.com/office/powerpoint/2010/main" val="41691162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3 Overheid, Zorg, Onderwijs en Detailhandel belangrijke sectoren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250" r="1634"/>
          <a:stretch/>
        </p:blipFill>
        <p:spPr>
          <a:xfrm>
            <a:off x="4367014" y="1556793"/>
            <a:ext cx="6430518" cy="5289089"/>
          </a:xfrm>
        </p:spPr>
      </p:pic>
    </p:spTree>
    <p:extLst>
      <p:ext uri="{BB962C8B-B14F-4D97-AF65-F5344CB8AC3E}">
        <p14:creationId xmlns:p14="http://schemas.microsoft.com/office/powerpoint/2010/main" val="3983861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C9BCF56F-363F-1D40-B5F2-3E802B429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1.7 Arbeidsvolume zelfstandigen nam verder toe tijdens coronapandemie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9AD17FCB-BB19-B9C4-187C-A150FF25023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36" t="2" r="2884" b="-894"/>
          <a:stretch/>
        </p:blipFill>
        <p:spPr>
          <a:xfrm>
            <a:off x="4364294" y="1556792"/>
            <a:ext cx="7275528" cy="4680520"/>
          </a:xfrm>
        </p:spPr>
      </p:pic>
    </p:spTree>
    <p:extLst>
      <p:ext uri="{BB962C8B-B14F-4D97-AF65-F5344CB8AC3E}">
        <p14:creationId xmlns:p14="http://schemas.microsoft.com/office/powerpoint/2010/main" val="271687387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4 Zorg en Specialistische zakelijke diensten genereren veel werk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583" r="1969" b="-230"/>
          <a:stretch/>
        </p:blipFill>
        <p:spPr>
          <a:xfrm>
            <a:off x="4345208" y="1556792"/>
            <a:ext cx="6430518" cy="5301208"/>
          </a:xfrm>
        </p:spPr>
      </p:pic>
    </p:spTree>
    <p:extLst>
      <p:ext uri="{BB962C8B-B14F-4D97-AF65-F5344CB8AC3E}">
        <p14:creationId xmlns:p14="http://schemas.microsoft.com/office/powerpoint/2010/main" val="123707865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BAC9F9-A319-9849-B05B-8EB2ED536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" y="2204864"/>
            <a:ext cx="12190413" cy="3996853"/>
          </a:xfrm>
        </p:spPr>
        <p:txBody>
          <a:bodyPr/>
          <a:lstStyle/>
          <a:p>
            <a:pPr marL="0" indent="0" algn="ctr">
              <a:buNone/>
            </a:pPr>
            <a:endParaRPr lang="nl-NL" sz="7200" dirty="0">
              <a:solidFill>
                <a:srgbClr val="004699"/>
              </a:solidFill>
              <a:latin typeface="Zilla Slab Light" pitchFamily="2" charset="77"/>
              <a:ea typeface="Zilla Slab Light" pitchFamily="2" charset="77"/>
            </a:endParaRPr>
          </a:p>
          <a:p>
            <a:pPr marL="0" indent="0" algn="ctr">
              <a:buNone/>
            </a:pPr>
            <a:r>
              <a:rPr lang="nl-NL" sz="7200" dirty="0">
                <a:solidFill>
                  <a:srgbClr val="004699"/>
                </a:solidFill>
                <a:latin typeface="Zilla Slab Light" pitchFamily="2" charset="77"/>
                <a:ea typeface="Zilla Slab Light" pitchFamily="2" charset="77"/>
              </a:rPr>
              <a:t>Bijlage 5 Woon-werkverkeer </a:t>
            </a:r>
          </a:p>
          <a:p>
            <a:pPr marL="0" indent="0" algn="ctr">
              <a:buNone/>
            </a:pPr>
            <a:r>
              <a:rPr lang="nl-NL" sz="7200" dirty="0">
                <a:solidFill>
                  <a:srgbClr val="004699"/>
                </a:solidFill>
                <a:latin typeface="Zilla Slab Light" pitchFamily="2" charset="77"/>
                <a:ea typeface="Zilla Slab Light" pitchFamily="2" charset="77"/>
              </a:rPr>
              <a:t>en verhuizingen </a:t>
            </a:r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62713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339F4-70E6-0468-B523-48C956C2D8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8582" y="1809104"/>
            <a:ext cx="3163952" cy="1331864"/>
          </a:xfrm>
        </p:spPr>
        <p:txBody>
          <a:bodyPr/>
          <a:lstStyle/>
          <a:p>
            <a:r>
              <a:rPr lang="nl-NL" dirty="0"/>
              <a:t>Tabel B1 Woon-werkbalans van MRA naar deelregio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249BF-822C-BA0B-2E2F-75A3767887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3284984"/>
            <a:ext cx="3163950" cy="2902247"/>
          </a:xfrm>
        </p:spPr>
        <p:txBody>
          <a:bodyPr/>
          <a:lstStyle/>
          <a:p>
            <a:endParaRPr lang="en-NL" dirty="0"/>
          </a:p>
        </p:txBody>
      </p:sp>
      <p:pic>
        <p:nvPicPr>
          <p:cNvPr id="7" name="Picture Placeholder 6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172818E0-C325-CF01-2570-E7EEC90A236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5294" t="7458" r="8236" b="17962"/>
          <a:stretch/>
        </p:blipFill>
        <p:spPr>
          <a:xfrm>
            <a:off x="4511030" y="188640"/>
            <a:ext cx="4680520" cy="6480720"/>
          </a:xfrm>
        </p:spPr>
      </p:pic>
      <p:sp>
        <p:nvSpPr>
          <p:cNvPr id="6" name="Rechthoek">
            <a:extLst>
              <a:ext uri="{FF2B5EF4-FFF2-40B4-BE49-F238E27FC236}">
                <a16:creationId xmlns:a16="http://schemas.microsoft.com/office/drawing/2014/main" id="{076CAA64-448A-D81D-6700-5AA252CE4B70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0973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339F4-70E6-0468-B523-48C956C2D8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249BF-822C-BA0B-2E2F-75A3767887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7" name="Picture Placeholder 6" descr="A white rectangular object with numbers on it&#10;&#10;Description automatically generated">
            <a:extLst>
              <a:ext uri="{FF2B5EF4-FFF2-40B4-BE49-F238E27FC236}">
                <a16:creationId xmlns:a16="http://schemas.microsoft.com/office/drawing/2014/main" id="{9044C4F7-298D-957F-60BE-3A61DC7D7D1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7755" t="13288" r="15828" b="37265"/>
          <a:stretch/>
        </p:blipFill>
        <p:spPr>
          <a:xfrm>
            <a:off x="4504643" y="1251264"/>
            <a:ext cx="6055059" cy="5562112"/>
          </a:xfrm>
        </p:spPr>
      </p:pic>
      <p:sp>
        <p:nvSpPr>
          <p:cNvPr id="6" name="Rechthoek">
            <a:extLst>
              <a:ext uri="{FF2B5EF4-FFF2-40B4-BE49-F238E27FC236}">
                <a16:creationId xmlns:a16="http://schemas.microsoft.com/office/drawing/2014/main" id="{076CAA64-448A-D81D-6700-5AA252CE4B70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3E12E94-6A65-36C4-CCD2-3E21B94F03EF}"/>
              </a:ext>
            </a:extLst>
          </p:cNvPr>
          <p:cNvSpPr txBox="1">
            <a:spLocks/>
          </p:cNvSpPr>
          <p:nvPr/>
        </p:nvSpPr>
        <p:spPr>
          <a:xfrm>
            <a:off x="4511675" y="223490"/>
            <a:ext cx="7205663" cy="757238"/>
          </a:xfrm>
          <a:prstGeom prst="rect">
            <a:avLst/>
          </a:prstGeom>
        </p:spPr>
        <p:txBody>
          <a:bodyPr/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Char char="+"/>
              <a:defRPr sz="21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600" b="1" dirty="0">
                <a:latin typeface="Zilla Slab"/>
              </a:rPr>
              <a:t>Tabel B2 Woon-werkverkeer binnen de MRA en met Overig Nederland, 2020</a:t>
            </a:r>
            <a:endParaRPr lang="en-NL" sz="2600" b="1" dirty="0">
              <a:latin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397798890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339F4-70E6-0468-B523-48C956C2D8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8582" y="1809104"/>
            <a:ext cx="3163952" cy="2051944"/>
          </a:xfrm>
        </p:spPr>
        <p:txBody>
          <a:bodyPr/>
          <a:lstStyle/>
          <a:p>
            <a:r>
              <a:rPr lang="nl-NL" dirty="0"/>
              <a:t>Tabel B3 Woon-werkverkeer binnen de MRA en met overige delen van Nederland, 2020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249BF-822C-BA0B-2E2F-75A3767887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3933056"/>
            <a:ext cx="3163950" cy="2254175"/>
          </a:xfrm>
        </p:spPr>
        <p:txBody>
          <a:bodyPr/>
          <a:lstStyle/>
          <a:p>
            <a:endParaRPr lang="en-NL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F867881-4E5B-AD18-C348-624B412C79E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0941" t="13254" r="7526" b="8111"/>
          <a:stretch/>
        </p:blipFill>
        <p:spPr>
          <a:xfrm>
            <a:off x="4511030" y="188640"/>
            <a:ext cx="4680520" cy="6408712"/>
          </a:xfrm>
        </p:spPr>
      </p:pic>
      <p:sp>
        <p:nvSpPr>
          <p:cNvPr id="6" name="Rechthoek">
            <a:extLst>
              <a:ext uri="{FF2B5EF4-FFF2-40B4-BE49-F238E27FC236}">
                <a16:creationId xmlns:a16="http://schemas.microsoft.com/office/drawing/2014/main" id="{076CAA64-448A-D81D-6700-5AA252CE4B70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8609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339F4-70E6-0468-B523-48C956C2D8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8582" y="1809104"/>
            <a:ext cx="3163952" cy="1979936"/>
          </a:xfrm>
        </p:spPr>
        <p:txBody>
          <a:bodyPr/>
          <a:lstStyle/>
          <a:p>
            <a:r>
              <a:rPr lang="nl-NL" dirty="0"/>
              <a:t>Tabel B4 Verhuizingen binnen de MRA en naar of vanuit overige delen van Nederland, 2021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249BF-822C-BA0B-2E2F-75A3767887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3861048"/>
            <a:ext cx="3163950" cy="2326183"/>
          </a:xfrm>
        </p:spPr>
        <p:txBody>
          <a:bodyPr/>
          <a:lstStyle/>
          <a:p>
            <a:endParaRPr lang="en-NL" dirty="0"/>
          </a:p>
        </p:txBody>
      </p:sp>
      <p:pic>
        <p:nvPicPr>
          <p:cNvPr id="7" name="Picture Placeholder 6" descr="A whit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D53E0C40-FFAC-F9C1-D506-91253FB784C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3371" t="13207" r="1250" b="8431"/>
          <a:stretch/>
        </p:blipFill>
        <p:spPr>
          <a:xfrm>
            <a:off x="4273200" y="188640"/>
            <a:ext cx="5494414" cy="6408712"/>
          </a:xfrm>
        </p:spPr>
      </p:pic>
      <p:sp>
        <p:nvSpPr>
          <p:cNvPr id="6" name="Rechthoek">
            <a:extLst>
              <a:ext uri="{FF2B5EF4-FFF2-40B4-BE49-F238E27FC236}">
                <a16:creationId xmlns:a16="http://schemas.microsoft.com/office/drawing/2014/main" id="{076CAA64-448A-D81D-6700-5AA252CE4B70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0055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7CD203-7274-E229-7808-322201C2D9E6}"/>
              </a:ext>
            </a:extLst>
          </p:cNvPr>
          <p:cNvSpPr/>
          <p:nvPr/>
        </p:nvSpPr>
        <p:spPr>
          <a:xfrm>
            <a:off x="0" y="0"/>
            <a:ext cx="121904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2397272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brick building with a flag on top&#10;&#10;Description automatically generated with low confidence">
            <a:extLst>
              <a:ext uri="{FF2B5EF4-FFF2-40B4-BE49-F238E27FC236}">
                <a16:creationId xmlns:a16="http://schemas.microsoft.com/office/drawing/2014/main" id="{A657B36A-8C06-BD30-13A4-4FBBE18EDE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95"/>
          <a:stretch/>
        </p:blipFill>
        <p:spPr>
          <a:xfrm>
            <a:off x="2854844" y="-35124"/>
            <a:ext cx="9335566" cy="5826888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510A35D4-133D-A84A-BD92-2FD4D87A4563}"/>
              </a:ext>
            </a:extLst>
          </p:cNvPr>
          <p:cNvGrpSpPr/>
          <p:nvPr/>
        </p:nvGrpSpPr>
        <p:grpSpPr>
          <a:xfrm>
            <a:off x="-16570" y="0"/>
            <a:ext cx="12206983" cy="6865130"/>
            <a:chOff x="-16570" y="363236"/>
            <a:chExt cx="12206983" cy="6865130"/>
          </a:xfrm>
        </p:grpSpPr>
        <p:sp>
          <p:nvSpPr>
            <p:cNvPr id="26" name="Rechthoek">
              <a:extLst>
                <a:ext uri="{FF2B5EF4-FFF2-40B4-BE49-F238E27FC236}">
                  <a16:creationId xmlns:a16="http://schemas.microsoft.com/office/drawing/2014/main" id="{F0D35117-ACC9-F548-BBE9-F4E9A79200C5}"/>
                </a:ext>
              </a:extLst>
            </p:cNvPr>
            <p:cNvSpPr/>
            <p:nvPr/>
          </p:nvSpPr>
          <p:spPr>
            <a:xfrm>
              <a:off x="-16570" y="363236"/>
              <a:ext cx="2871415" cy="5392627"/>
            </a:xfrm>
            <a:prstGeom prst="rect">
              <a:avLst/>
            </a:prstGeom>
            <a:solidFill>
              <a:srgbClr val="ECECEC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27" name="Rechthoek">
              <a:extLst>
                <a:ext uri="{FF2B5EF4-FFF2-40B4-BE49-F238E27FC236}">
                  <a16:creationId xmlns:a16="http://schemas.microsoft.com/office/drawing/2014/main" id="{FB59DEFA-F236-2C43-9CAC-DA6ED7AAE9C5}"/>
                </a:ext>
              </a:extLst>
            </p:cNvPr>
            <p:cNvSpPr/>
            <p:nvPr/>
          </p:nvSpPr>
          <p:spPr>
            <a:xfrm>
              <a:off x="1" y="5732461"/>
              <a:ext cx="2854846" cy="1495905"/>
            </a:xfrm>
            <a:prstGeom prst="rect">
              <a:avLst/>
            </a:prstGeom>
            <a:solidFill>
              <a:srgbClr val="E11B22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>
                <a:solidFill>
                  <a:srgbClr val="E11B22"/>
                </a:solidFill>
              </a:endParaRPr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4DBBD19D-110B-874F-8418-748C02AE3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78582" y="6092502"/>
              <a:ext cx="1800000" cy="462162"/>
            </a:xfrm>
            <a:prstGeom prst="rect">
              <a:avLst/>
            </a:prstGeom>
          </p:spPr>
        </p:pic>
        <p:sp>
          <p:nvSpPr>
            <p:cNvPr id="29" name="Rechthoek">
              <a:extLst>
                <a:ext uri="{FF2B5EF4-FFF2-40B4-BE49-F238E27FC236}">
                  <a16:creationId xmlns:a16="http://schemas.microsoft.com/office/drawing/2014/main" id="{E47BC6E5-846A-6B4E-B8BE-8341082452D0}"/>
                </a:ext>
              </a:extLst>
            </p:cNvPr>
            <p:cNvSpPr/>
            <p:nvPr/>
          </p:nvSpPr>
          <p:spPr>
            <a:xfrm>
              <a:off x="2854847" y="5731200"/>
              <a:ext cx="9335566" cy="1497166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30" name="Tijdelijke aanduiding voor tekst 8">
              <a:extLst>
                <a:ext uri="{FF2B5EF4-FFF2-40B4-BE49-F238E27FC236}">
                  <a16:creationId xmlns:a16="http://schemas.microsoft.com/office/drawing/2014/main" id="{37C03581-D2DF-844C-B9B0-6235E2AC660E}"/>
                </a:ext>
              </a:extLst>
            </p:cNvPr>
            <p:cNvSpPr txBox="1">
              <a:spLocks/>
            </p:cNvSpPr>
            <p:nvPr/>
          </p:nvSpPr>
          <p:spPr>
            <a:xfrm>
              <a:off x="3260536" y="5981813"/>
              <a:ext cx="8929874" cy="664373"/>
            </a:xfrm>
            <a:prstGeom prst="rect">
              <a:avLst/>
            </a:prstGeom>
          </p:spPr>
          <p:txBody>
            <a:bodyPr/>
            <a:lstStyle>
              <a:lvl1pPr marL="287971" indent="-287971" algn="l" defTabSz="1219078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25000"/>
                <a:buFont typeface="Systeemlettertype"/>
                <a:buNone/>
                <a:defRPr sz="2400" b="1" i="0" kern="1200" baseline="0">
                  <a:solidFill>
                    <a:schemeClr val="tx1"/>
                  </a:solidFill>
                  <a:latin typeface="Zilla Slab" pitchFamily="2" charset="77"/>
                  <a:ea typeface="Zilla Slab" pitchFamily="2" charset="77"/>
                  <a:cs typeface="+mn-cs"/>
                </a:defRPr>
              </a:lvl1pPr>
              <a:lvl2pPr marL="575942" indent="-287971" algn="l" defTabSz="1219078" rtl="0" eaLnBrk="1" latinLnBrk="0" hangingPunct="1">
                <a:spcBef>
                  <a:spcPts val="0"/>
                </a:spcBef>
                <a:buFont typeface="Corbel" pitchFamily="34" charset="0"/>
                <a:buChar char="–"/>
                <a:defRPr sz="18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2pPr>
              <a:lvl3pPr marL="863914" indent="-287971" algn="l" defTabSz="1219078" rtl="0" eaLnBrk="1" latinLnBrk="0" hangingPunct="1">
                <a:spcBef>
                  <a:spcPts val="0"/>
                </a:spcBef>
                <a:buClrTx/>
                <a:buSzPct val="100000"/>
                <a:buFont typeface="Corbel" pitchFamily="34" charset="0"/>
                <a:buChar char="-"/>
                <a:defRPr sz="15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3pPr>
              <a:lvl4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4pPr>
              <a:lvl5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5pPr>
              <a:lvl6pPr marL="287971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6pPr>
              <a:lvl7pPr marL="575942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7pPr>
              <a:lvl8pPr marL="863914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133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8pPr>
              <a:lvl9pPr marL="0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9pPr>
            </a:lstStyle>
            <a:p>
              <a:pPr marL="0" lvl="0"/>
              <a:r>
                <a:rPr lang="nl-NL" sz="3800" dirty="0"/>
                <a:t>Extra figuren MRA 2023</a:t>
              </a:r>
            </a:p>
          </p:txBody>
        </p:sp>
        <p:sp>
          <p:nvSpPr>
            <p:cNvPr id="32" name="Rechthoek">
              <a:extLst>
                <a:ext uri="{FF2B5EF4-FFF2-40B4-BE49-F238E27FC236}">
                  <a16:creationId xmlns:a16="http://schemas.microsoft.com/office/drawing/2014/main" id="{2A248C69-B4A0-3648-9712-375DE9AD855F}"/>
                </a:ext>
              </a:extLst>
            </p:cNvPr>
            <p:cNvSpPr/>
            <p:nvPr/>
          </p:nvSpPr>
          <p:spPr>
            <a:xfrm>
              <a:off x="2854847" y="5724069"/>
              <a:ext cx="9335566" cy="4571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35" name="Tijdelijke aanduiding voor tekst 8">
              <a:extLst>
                <a:ext uri="{FF2B5EF4-FFF2-40B4-BE49-F238E27FC236}">
                  <a16:creationId xmlns:a16="http://schemas.microsoft.com/office/drawing/2014/main" id="{674804ED-0B66-0D42-AFA7-F543A1E1CDF3}"/>
                </a:ext>
              </a:extLst>
            </p:cNvPr>
            <p:cNvSpPr txBox="1">
              <a:spLocks/>
            </p:cNvSpPr>
            <p:nvPr/>
          </p:nvSpPr>
          <p:spPr>
            <a:xfrm>
              <a:off x="401062" y="4259959"/>
              <a:ext cx="2093743" cy="1430520"/>
            </a:xfrm>
            <a:prstGeom prst="rect">
              <a:avLst/>
            </a:prstGeom>
          </p:spPr>
          <p:txBody>
            <a:bodyPr/>
            <a:lstStyle>
              <a:lvl1pPr marL="287971" indent="-287971" algn="l" defTabSz="1219078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25000"/>
                <a:buFont typeface="Systeemlettertype"/>
                <a:buNone/>
                <a:defRPr sz="2400" b="1" i="0" kern="1200" baseline="0">
                  <a:solidFill>
                    <a:schemeClr val="tx1"/>
                  </a:solidFill>
                  <a:latin typeface="Zilla Slab" pitchFamily="2" charset="77"/>
                  <a:ea typeface="Zilla Slab" pitchFamily="2" charset="77"/>
                  <a:cs typeface="+mn-cs"/>
                </a:defRPr>
              </a:lvl1pPr>
              <a:lvl2pPr marL="575942" indent="-287971" algn="l" defTabSz="1219078" rtl="0" eaLnBrk="1" latinLnBrk="0" hangingPunct="1">
                <a:spcBef>
                  <a:spcPts val="0"/>
                </a:spcBef>
                <a:buFont typeface="Corbel" pitchFamily="34" charset="0"/>
                <a:buChar char="–"/>
                <a:defRPr sz="18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2pPr>
              <a:lvl3pPr marL="863914" indent="-287971" algn="l" defTabSz="1219078" rtl="0" eaLnBrk="1" latinLnBrk="0" hangingPunct="1">
                <a:spcBef>
                  <a:spcPts val="0"/>
                </a:spcBef>
                <a:buClrTx/>
                <a:buSzPct val="100000"/>
                <a:buFont typeface="Corbel" pitchFamily="34" charset="0"/>
                <a:buChar char="-"/>
                <a:defRPr sz="15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3pPr>
              <a:lvl4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4pPr>
              <a:lvl5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5pPr>
              <a:lvl6pPr marL="287971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6pPr>
              <a:lvl7pPr marL="575942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7pPr>
              <a:lvl8pPr marL="863914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133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8pPr>
              <a:lvl9pPr marL="0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9pPr>
            </a:lstStyle>
            <a:p>
              <a:pPr>
                <a:lnSpc>
                  <a:spcPts val="1800"/>
                </a:lnSpc>
              </a:pPr>
              <a:r>
                <a:rPr lang="nl-NL" sz="1400" b="0" dirty="0">
                  <a:latin typeface="Avenir Book" panose="02000503020000020003" pitchFamily="2" charset="0"/>
                </a:rPr>
                <a:t>Henri L.F. de Groot en</a:t>
              </a:r>
            </a:p>
            <a:p>
              <a:pPr>
                <a:lnSpc>
                  <a:spcPts val="1800"/>
                </a:lnSpc>
              </a:pPr>
              <a:r>
                <a:rPr lang="nl-NL" sz="1400" b="0" dirty="0">
                  <a:latin typeface="Avenir Book" panose="02000503020000020003" pitchFamily="2" charset="0"/>
                </a:rPr>
                <a:t>Arjan </a:t>
              </a:r>
              <a:r>
                <a:rPr lang="nl-NL" sz="1400" b="0" dirty="0" err="1">
                  <a:latin typeface="Avenir Book" panose="02000503020000020003" pitchFamily="2" charset="0"/>
                </a:rPr>
                <a:t>Heyma</a:t>
              </a:r>
              <a:endParaRPr lang="nl-NL" sz="1400" b="0" dirty="0">
                <a:latin typeface="Avenir Book" panose="02000503020000020003" pitchFamily="2" charset="0"/>
              </a:endParaRPr>
            </a:p>
            <a:p>
              <a:pPr>
                <a:lnSpc>
                  <a:spcPts val="1800"/>
                </a:lnSpc>
              </a:pPr>
              <a:endParaRPr lang="nl-NL" sz="1400" b="0" dirty="0">
                <a:latin typeface="Avenir Book" panose="02000503020000020003" pitchFamily="2" charset="0"/>
              </a:endParaRPr>
            </a:p>
            <a:p>
              <a:pPr>
                <a:lnSpc>
                  <a:spcPts val="1800"/>
                </a:lnSpc>
              </a:pPr>
              <a:r>
                <a:rPr lang="nl-NL" sz="1400" b="0" dirty="0">
                  <a:latin typeface="Avenir Book" panose="02000503020000020003" pitchFamily="2" charset="0"/>
                </a:rPr>
                <a:t>E: </a:t>
              </a:r>
              <a:r>
                <a:rPr lang="nl-NL" sz="1400" b="0" dirty="0">
                  <a:latin typeface="Avenir Book" panose="02000503020000020003" pitchFamily="2" charset="0"/>
                  <a:hlinkClick r:id="rId6"/>
                </a:rPr>
                <a:t>h.l.f.de.groot@vu.nl</a:t>
              </a:r>
              <a:endParaRPr lang="nl-NL" sz="1400" b="0" dirty="0">
                <a:latin typeface="Avenir Book" panose="02000503020000020003" pitchFamily="2" charset="0"/>
              </a:endParaRPr>
            </a:p>
            <a:p>
              <a:pPr>
                <a:lnSpc>
                  <a:spcPts val="1800"/>
                </a:lnSpc>
              </a:pPr>
              <a:r>
                <a:rPr lang="nl-NL" sz="1400" b="0" dirty="0">
                  <a:latin typeface="Avenir Book" panose="02000503020000020003" pitchFamily="2" charset="0"/>
                </a:rPr>
                <a:t>en </a:t>
              </a:r>
              <a:r>
                <a:rPr lang="nl-NL" sz="1400" b="0" dirty="0" err="1">
                  <a:latin typeface="Avenir Book" panose="02000503020000020003" pitchFamily="2" charset="0"/>
                </a:rPr>
                <a:t>a.heyma@seo.nl</a:t>
              </a:r>
              <a:endParaRPr lang="nl-NL" sz="1400" b="0" dirty="0">
                <a:latin typeface="Avenir Book" panose="02000503020000020003" pitchFamily="2" charset="0"/>
              </a:endParaRPr>
            </a:p>
          </p:txBody>
        </p:sp>
        <p:sp>
          <p:nvSpPr>
            <p:cNvPr id="31" name="Vrije vorm 30">
              <a:extLst>
                <a:ext uri="{FF2B5EF4-FFF2-40B4-BE49-F238E27FC236}">
                  <a16:creationId xmlns:a16="http://schemas.microsoft.com/office/drawing/2014/main" id="{3D60C3FA-968C-8B4A-B028-4D38A3EE9731}"/>
                </a:ext>
              </a:extLst>
            </p:cNvPr>
            <p:cNvSpPr/>
            <p:nvPr/>
          </p:nvSpPr>
          <p:spPr>
            <a:xfrm>
              <a:off x="2398385" y="5308412"/>
              <a:ext cx="900000" cy="900000"/>
            </a:xfrm>
            <a:custGeom>
              <a:avLst/>
              <a:gdLst>
                <a:gd name="connsiteX0" fmla="*/ 894598 w 2073277"/>
                <a:gd name="connsiteY0" fmla="*/ 0 h 2073277"/>
                <a:gd name="connsiteX1" fmla="*/ 1178679 w 2073277"/>
                <a:gd name="connsiteY1" fmla="*/ 0 h 2073277"/>
                <a:gd name="connsiteX2" fmla="*/ 1178679 w 2073277"/>
                <a:gd name="connsiteY2" fmla="*/ 894599 h 2073277"/>
                <a:gd name="connsiteX3" fmla="*/ 2073277 w 2073277"/>
                <a:gd name="connsiteY3" fmla="*/ 894599 h 2073277"/>
                <a:gd name="connsiteX4" fmla="*/ 2073277 w 2073277"/>
                <a:gd name="connsiteY4" fmla="*/ 1178680 h 2073277"/>
                <a:gd name="connsiteX5" fmla="*/ 1178679 w 2073277"/>
                <a:gd name="connsiteY5" fmla="*/ 1178680 h 2073277"/>
                <a:gd name="connsiteX6" fmla="*/ 1178679 w 2073277"/>
                <a:gd name="connsiteY6" fmla="*/ 2073277 h 2073277"/>
                <a:gd name="connsiteX7" fmla="*/ 894598 w 2073277"/>
                <a:gd name="connsiteY7" fmla="*/ 2073277 h 2073277"/>
                <a:gd name="connsiteX8" fmla="*/ 894598 w 2073277"/>
                <a:gd name="connsiteY8" fmla="*/ 1178680 h 2073277"/>
                <a:gd name="connsiteX9" fmla="*/ 0 w 2073277"/>
                <a:gd name="connsiteY9" fmla="*/ 1178680 h 2073277"/>
                <a:gd name="connsiteX10" fmla="*/ 0 w 2073277"/>
                <a:gd name="connsiteY10" fmla="*/ 894599 h 2073277"/>
                <a:gd name="connsiteX11" fmla="*/ 894598 w 2073277"/>
                <a:gd name="connsiteY11" fmla="*/ 894599 h 207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73277" h="2073277">
                  <a:moveTo>
                    <a:pt x="894598" y="0"/>
                  </a:moveTo>
                  <a:lnTo>
                    <a:pt x="1178679" y="0"/>
                  </a:lnTo>
                  <a:lnTo>
                    <a:pt x="1178679" y="894599"/>
                  </a:lnTo>
                  <a:lnTo>
                    <a:pt x="2073277" y="894599"/>
                  </a:lnTo>
                  <a:lnTo>
                    <a:pt x="2073277" y="1178680"/>
                  </a:lnTo>
                  <a:lnTo>
                    <a:pt x="1178679" y="1178680"/>
                  </a:lnTo>
                  <a:lnTo>
                    <a:pt x="1178679" y="2073277"/>
                  </a:lnTo>
                  <a:lnTo>
                    <a:pt x="894598" y="2073277"/>
                  </a:lnTo>
                  <a:lnTo>
                    <a:pt x="894598" y="1178680"/>
                  </a:lnTo>
                  <a:lnTo>
                    <a:pt x="0" y="1178680"/>
                  </a:lnTo>
                  <a:lnTo>
                    <a:pt x="0" y="894599"/>
                  </a:lnTo>
                  <a:lnTo>
                    <a:pt x="894598" y="894599"/>
                  </a:lnTo>
                  <a:close/>
                </a:path>
              </a:pathLst>
            </a:cu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E13FACDF-91DB-4F4A-8DF5-5F242DE79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249610" y="-1755576"/>
            <a:ext cx="7200800" cy="458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4260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FEBEE04-D6CA-D24C-85BB-49DDFFE65F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Grote druk op arbeidsmarkt, wat waarschijnlijk nog wel even zal duren…</a:t>
            </a:r>
            <a:endParaRPr lang="en-GB" dirty="0"/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DC8FC9-1FEE-EFB1-C965-C960597E27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Aandeel</a:t>
            </a:r>
            <a:r>
              <a:rPr lang="en-GB" dirty="0"/>
              <a:t> </a:t>
            </a:r>
            <a:r>
              <a:rPr lang="en-GB" dirty="0" err="1"/>
              <a:t>potentiële</a:t>
            </a:r>
            <a:r>
              <a:rPr lang="en-GB" dirty="0"/>
              <a:t> </a:t>
            </a:r>
            <a:r>
              <a:rPr lang="en-GB" dirty="0" err="1"/>
              <a:t>beroepsbevolking</a:t>
            </a:r>
            <a:r>
              <a:rPr lang="en-GB" dirty="0"/>
              <a:t> in de </a:t>
            </a:r>
            <a:r>
              <a:rPr lang="en-GB" dirty="0" err="1"/>
              <a:t>totale</a:t>
            </a:r>
            <a:r>
              <a:rPr lang="en-GB" dirty="0"/>
              <a:t> </a:t>
            </a:r>
            <a:r>
              <a:rPr lang="en-GB" dirty="0" err="1"/>
              <a:t>bevolking</a:t>
            </a:r>
            <a:r>
              <a:rPr lang="en-GB" dirty="0"/>
              <a:t> </a:t>
            </a:r>
            <a:r>
              <a:rPr lang="en-GB" dirty="0" err="1"/>
              <a:t>blijft</a:t>
            </a:r>
            <a:r>
              <a:rPr lang="en-GB" dirty="0"/>
              <a:t> </a:t>
            </a:r>
            <a:r>
              <a:rPr lang="en-GB" dirty="0" err="1"/>
              <a:t>voorlopig</a:t>
            </a:r>
            <a:r>
              <a:rPr lang="en-GB" dirty="0"/>
              <a:t> </a:t>
            </a:r>
            <a:r>
              <a:rPr lang="en-GB" dirty="0" err="1"/>
              <a:t>dalen</a:t>
            </a:r>
            <a:endParaRPr lang="en-GB" dirty="0"/>
          </a:p>
          <a:p>
            <a:endParaRPr lang="en-GB" dirty="0"/>
          </a:p>
          <a:p>
            <a:r>
              <a:rPr lang="en-GB" dirty="0"/>
              <a:t>In 1990 was het </a:t>
            </a:r>
            <a:r>
              <a:rPr lang="en-GB" dirty="0" err="1"/>
              <a:t>aandeel</a:t>
            </a:r>
            <a:r>
              <a:rPr lang="en-GB" dirty="0"/>
              <a:t> 15-65-jarigen in de </a:t>
            </a:r>
            <a:r>
              <a:rPr lang="en-GB" dirty="0" err="1"/>
              <a:t>totale</a:t>
            </a:r>
            <a:r>
              <a:rPr lang="en-GB" dirty="0"/>
              <a:t> </a:t>
            </a:r>
            <a:r>
              <a:rPr lang="en-GB" dirty="0" err="1"/>
              <a:t>bevolking</a:t>
            </a:r>
            <a:r>
              <a:rPr lang="en-GB" dirty="0"/>
              <a:t> 69 </a:t>
            </a:r>
            <a:r>
              <a:rPr lang="en-GB" dirty="0" err="1"/>
              <a:t>procent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Momenteel</a:t>
            </a:r>
            <a:r>
              <a:rPr lang="en-GB" dirty="0"/>
              <a:t> 64 </a:t>
            </a:r>
            <a:r>
              <a:rPr lang="en-GB" dirty="0" err="1"/>
              <a:t>procent</a:t>
            </a:r>
            <a:endParaRPr lang="en-GB" dirty="0"/>
          </a:p>
          <a:p>
            <a:endParaRPr lang="en-GB" dirty="0"/>
          </a:p>
          <a:p>
            <a:r>
              <a:rPr lang="en-GB" dirty="0"/>
              <a:t>In 2040 minder dan 59 </a:t>
            </a:r>
            <a:r>
              <a:rPr lang="en-GB" dirty="0" err="1"/>
              <a:t>procent</a:t>
            </a:r>
            <a:endParaRPr lang="en-GB" dirty="0"/>
          </a:p>
          <a:p>
            <a:pPr marL="0" indent="0">
              <a:buNone/>
            </a:pPr>
            <a:endParaRPr lang="en-NL" dirty="0"/>
          </a:p>
        </p:txBody>
      </p:sp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227AC1CE-FE6E-128E-402E-87EDFCA176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7" r="1983" b="-2020"/>
          <a:stretch/>
        </p:blipFill>
        <p:spPr bwMode="gray">
          <a:xfrm>
            <a:off x="4364294" y="1548235"/>
            <a:ext cx="7275528" cy="468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9669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FEBEE04-D6CA-D24C-85BB-49DDFFE65F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Nog steeds onbenut arbeidspotentieel bij alle opleidingstypes in Nederland</a:t>
            </a:r>
            <a:endParaRPr lang="en-GB" dirty="0"/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DC8FC9-1FEE-EFB1-C965-C960597E27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Onbenut</a:t>
            </a:r>
            <a:r>
              <a:rPr lang="en-GB" dirty="0"/>
              <a:t> </a:t>
            </a:r>
            <a:r>
              <a:rPr lang="en-GB" dirty="0" err="1"/>
              <a:t>arbeids-potentieel</a:t>
            </a:r>
            <a:r>
              <a:rPr lang="en-GB" dirty="0"/>
              <a:t> ≠ </a:t>
            </a:r>
            <a:r>
              <a:rPr lang="en-GB" dirty="0" err="1"/>
              <a:t>zonder</a:t>
            </a:r>
            <a:r>
              <a:rPr lang="en-GB" dirty="0"/>
              <a:t> </a:t>
            </a:r>
            <a:r>
              <a:rPr lang="en-GB" dirty="0" err="1"/>
              <a:t>startkwalificatie</a:t>
            </a:r>
            <a:r>
              <a:rPr lang="en-GB" dirty="0"/>
              <a:t> in </a:t>
            </a:r>
            <a:r>
              <a:rPr lang="en-GB" dirty="0" err="1"/>
              <a:t>bijstand</a:t>
            </a:r>
            <a:endParaRPr lang="en-GB" dirty="0"/>
          </a:p>
          <a:p>
            <a:endParaRPr lang="en-GB" dirty="0"/>
          </a:p>
          <a:p>
            <a:r>
              <a:rPr lang="en-GB" dirty="0"/>
              <a:t>Alle </a:t>
            </a:r>
            <a:r>
              <a:rPr lang="en-GB" dirty="0" err="1"/>
              <a:t>opleidingstypes</a:t>
            </a:r>
            <a:r>
              <a:rPr lang="en-GB" dirty="0"/>
              <a:t> </a:t>
            </a:r>
            <a:r>
              <a:rPr lang="en-GB" dirty="0" err="1"/>
              <a:t>goed</a:t>
            </a:r>
            <a:r>
              <a:rPr lang="en-GB" dirty="0"/>
              <a:t> </a:t>
            </a:r>
            <a:r>
              <a:rPr lang="en-GB" dirty="0" err="1"/>
              <a:t>vertegenwoordigd</a:t>
            </a:r>
            <a:r>
              <a:rPr lang="en-GB" dirty="0"/>
              <a:t> in het </a:t>
            </a:r>
            <a:r>
              <a:rPr lang="en-GB" dirty="0" err="1"/>
              <a:t>onbenut</a:t>
            </a:r>
            <a:r>
              <a:rPr lang="en-GB" dirty="0"/>
              <a:t> </a:t>
            </a:r>
            <a:r>
              <a:rPr lang="en-GB" dirty="0" err="1"/>
              <a:t>potentieel</a:t>
            </a:r>
            <a:endParaRPr lang="en-GB" dirty="0"/>
          </a:p>
        </p:txBody>
      </p:sp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8963F864-0638-D909-903D-0D89BB0401E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r="4337" b="-1636"/>
          <a:stretch/>
        </p:blipFill>
        <p:spPr>
          <a:xfrm>
            <a:off x="4367014" y="1628800"/>
            <a:ext cx="6915488" cy="4464496"/>
          </a:xfrm>
        </p:spPr>
      </p:pic>
    </p:spTree>
    <p:extLst>
      <p:ext uri="{BB962C8B-B14F-4D97-AF65-F5344CB8AC3E}">
        <p14:creationId xmlns:p14="http://schemas.microsoft.com/office/powerpoint/2010/main" val="3380132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249BF-822C-BA0B-2E2F-75A3767887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861F8DB-C3C7-D705-A4FF-4D84A6F1655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-1339" r="1086" b="28"/>
          <a:stretch/>
        </p:blipFill>
        <p:spPr>
          <a:xfrm>
            <a:off x="4364294" y="980728"/>
            <a:ext cx="6555448" cy="5837834"/>
          </a:xfrm>
        </p:spPr>
      </p:pic>
      <p:sp>
        <p:nvSpPr>
          <p:cNvPr id="9" name="Rechthoek">
            <a:extLst>
              <a:ext uri="{FF2B5EF4-FFF2-40B4-BE49-F238E27FC236}">
                <a16:creationId xmlns:a16="http://schemas.microsoft.com/office/drawing/2014/main" id="{1A35682B-132A-C71C-53AF-F44B342D3A1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F31ABA2-A82E-1D9A-BD95-1573DBADF45F}"/>
              </a:ext>
            </a:extLst>
          </p:cNvPr>
          <p:cNvSpPr txBox="1">
            <a:spLocks/>
          </p:cNvSpPr>
          <p:nvPr/>
        </p:nvSpPr>
        <p:spPr>
          <a:xfrm>
            <a:off x="4511675" y="223490"/>
            <a:ext cx="7488187" cy="757238"/>
          </a:xfrm>
          <a:prstGeom prst="rect">
            <a:avLst/>
          </a:prstGeom>
        </p:spPr>
        <p:txBody>
          <a:bodyPr/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Char char="+"/>
              <a:defRPr sz="21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l-NL" sz="2600" b="1" dirty="0">
                <a:latin typeface="Zilla Slab"/>
              </a:rPr>
              <a:t>Figuur 1.8 Grote sectorale groeiverschillen in de MRA</a:t>
            </a:r>
          </a:p>
        </p:txBody>
      </p:sp>
    </p:spTree>
    <p:extLst>
      <p:ext uri="{BB962C8B-B14F-4D97-AF65-F5344CB8AC3E}">
        <p14:creationId xmlns:p14="http://schemas.microsoft.com/office/powerpoint/2010/main" val="317393988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FEBEE04-D6CA-D24C-85BB-49DDFFE65F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Maar trends zijn duidelijk: Meer mensen maar</a:t>
            </a:r>
          </a:p>
          <a:p>
            <a:r>
              <a:rPr lang="nl-NL" dirty="0"/>
              <a:t>dalende productiviteitsgroei</a:t>
            </a:r>
            <a:endParaRPr lang="en-GB" dirty="0"/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DC8FC9-1FEE-EFB1-C965-C960597E27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1" y="1809104"/>
            <a:ext cx="3672409" cy="4392613"/>
          </a:xfrm>
        </p:spPr>
        <p:txBody>
          <a:bodyPr/>
          <a:lstStyle/>
          <a:p>
            <a:r>
              <a:rPr lang="en-GB" sz="2000" dirty="0" err="1"/>
              <a:t>Prijseffect</a:t>
            </a:r>
            <a:r>
              <a:rPr lang="en-GB" sz="2000" dirty="0"/>
              <a:t>: door </a:t>
            </a:r>
            <a:r>
              <a:rPr lang="en-GB" sz="2000" dirty="0" err="1"/>
              <a:t>hogere</a:t>
            </a:r>
            <a:r>
              <a:rPr lang="en-GB" sz="2000" dirty="0"/>
              <a:t> </a:t>
            </a:r>
            <a:r>
              <a:rPr lang="en-GB" sz="2000" dirty="0" err="1"/>
              <a:t>arbeidsparticipatie</a:t>
            </a:r>
            <a:r>
              <a:rPr lang="en-GB" sz="2000" dirty="0"/>
              <a:t> </a:t>
            </a:r>
            <a:r>
              <a:rPr lang="en-GB" sz="2000" dirty="0" err="1"/>
              <a:t>lagere</a:t>
            </a:r>
            <a:r>
              <a:rPr lang="en-GB" sz="2000" dirty="0"/>
              <a:t> </a:t>
            </a:r>
            <a:r>
              <a:rPr lang="en-GB" sz="2000" dirty="0" err="1"/>
              <a:t>loongroei</a:t>
            </a:r>
            <a:r>
              <a:rPr lang="en-GB" sz="2000" dirty="0"/>
              <a:t> </a:t>
            </a:r>
            <a:r>
              <a:rPr lang="en-GB" sz="2000" dirty="0" err="1"/>
              <a:t>en</a:t>
            </a:r>
            <a:r>
              <a:rPr lang="en-GB" sz="2000" dirty="0"/>
              <a:t> minder </a:t>
            </a:r>
            <a:r>
              <a:rPr lang="en-GB" sz="2000" dirty="0" err="1"/>
              <a:t>investeringen</a:t>
            </a:r>
            <a:r>
              <a:rPr lang="en-GB" sz="2000" dirty="0"/>
              <a:t> in </a:t>
            </a:r>
            <a:r>
              <a:rPr lang="en-GB" sz="2000" dirty="0" err="1"/>
              <a:t>kapitaal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 err="1"/>
              <a:t>Selectie</a:t>
            </a:r>
            <a:r>
              <a:rPr lang="en-GB" sz="2000" dirty="0"/>
              <a:t>: door </a:t>
            </a:r>
            <a:r>
              <a:rPr lang="en-GB" sz="2000" dirty="0" err="1"/>
              <a:t>hogere</a:t>
            </a:r>
            <a:r>
              <a:rPr lang="en-GB" sz="2000" dirty="0"/>
              <a:t> </a:t>
            </a:r>
            <a:r>
              <a:rPr lang="en-GB" sz="2000" dirty="0" err="1"/>
              <a:t>arbeidsparticipatie</a:t>
            </a:r>
            <a:r>
              <a:rPr lang="en-GB" sz="2000" dirty="0"/>
              <a:t> </a:t>
            </a:r>
            <a:r>
              <a:rPr lang="en-GB" sz="2000" dirty="0" err="1"/>
              <a:t>meer</a:t>
            </a:r>
            <a:r>
              <a:rPr lang="en-GB" sz="2000" dirty="0"/>
              <a:t> </a:t>
            </a:r>
            <a:r>
              <a:rPr lang="en-GB" sz="2000" dirty="0" err="1"/>
              <a:t>mensen</a:t>
            </a:r>
            <a:r>
              <a:rPr lang="en-GB" sz="2000" dirty="0"/>
              <a:t> </a:t>
            </a:r>
            <a:r>
              <a:rPr lang="en-GB" sz="2000" dirty="0" err="1"/>
              <a:t>aan</a:t>
            </a:r>
            <a:r>
              <a:rPr lang="en-GB" sz="2000" dirty="0"/>
              <a:t> het </a:t>
            </a:r>
            <a:r>
              <a:rPr lang="en-GB" sz="2000" dirty="0" err="1"/>
              <a:t>werk</a:t>
            </a:r>
            <a:r>
              <a:rPr lang="en-GB" sz="2000" dirty="0"/>
              <a:t> met </a:t>
            </a:r>
            <a:r>
              <a:rPr lang="en-GB" sz="2000" dirty="0" err="1"/>
              <a:t>lagere</a:t>
            </a:r>
            <a:r>
              <a:rPr lang="en-GB" sz="2000" dirty="0"/>
              <a:t> </a:t>
            </a:r>
            <a:r>
              <a:rPr lang="en-GB" sz="2000" dirty="0" err="1"/>
              <a:t>productiviteit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 err="1"/>
              <a:t>Uitdaging</a:t>
            </a:r>
            <a:r>
              <a:rPr lang="en-GB" sz="2000" dirty="0"/>
              <a:t>: hoe </a:t>
            </a:r>
            <a:r>
              <a:rPr lang="en-GB" sz="2000" dirty="0" err="1"/>
              <a:t>krijgen</a:t>
            </a:r>
            <a:r>
              <a:rPr lang="en-GB" sz="2000" dirty="0"/>
              <a:t> we </a:t>
            </a:r>
            <a:r>
              <a:rPr lang="en-GB" sz="2000" dirty="0" err="1"/>
              <a:t>hogere</a:t>
            </a:r>
            <a:r>
              <a:rPr lang="en-GB" sz="2000" dirty="0"/>
              <a:t> </a:t>
            </a:r>
            <a:r>
              <a:rPr lang="en-GB" sz="2000" dirty="0" err="1"/>
              <a:t>arbeidsproductiviteit</a:t>
            </a:r>
            <a:r>
              <a:rPr lang="en-GB" sz="2000" dirty="0"/>
              <a:t> </a:t>
            </a:r>
            <a:r>
              <a:rPr lang="en-GB" sz="2000" dirty="0" err="1"/>
              <a:t>bij</a:t>
            </a:r>
            <a:r>
              <a:rPr lang="en-GB" sz="2000" dirty="0"/>
              <a:t> </a:t>
            </a:r>
            <a:r>
              <a:rPr lang="en-GB" sz="2000" dirty="0" err="1"/>
              <a:t>voldoende</a:t>
            </a:r>
            <a:r>
              <a:rPr lang="en-GB" sz="2000" dirty="0"/>
              <a:t> </a:t>
            </a:r>
            <a:r>
              <a:rPr lang="en-GB" sz="2000" dirty="0" err="1"/>
              <a:t>participatie</a:t>
            </a:r>
            <a:r>
              <a:rPr lang="en-GB" sz="2000" dirty="0"/>
              <a:t>?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ECCCBBEC-409B-E261-B86F-3CE0DB40701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024" r="2024"/>
          <a:stretch/>
        </p:blipFill>
        <p:spPr>
          <a:xfrm>
            <a:off x="4364294" y="1556792"/>
            <a:ext cx="6915488" cy="4464496"/>
          </a:xfrm>
        </p:spPr>
      </p:pic>
    </p:spTree>
    <p:extLst>
      <p:ext uri="{BB962C8B-B14F-4D97-AF65-F5344CB8AC3E}">
        <p14:creationId xmlns:p14="http://schemas.microsoft.com/office/powerpoint/2010/main" val="7352515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FEBEE04-D6CA-D24C-85BB-49DDFFE65F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Economische</a:t>
            </a:r>
            <a:r>
              <a:rPr lang="en-US" dirty="0"/>
              <a:t> </a:t>
            </a:r>
            <a:r>
              <a:rPr lang="en-US" dirty="0" err="1"/>
              <a:t>groei</a:t>
            </a:r>
            <a:r>
              <a:rPr lang="en-US" dirty="0"/>
              <a:t> Amsterdam, MRA </a:t>
            </a:r>
            <a:r>
              <a:rPr lang="en-US" dirty="0" err="1"/>
              <a:t>en</a:t>
            </a:r>
            <a:r>
              <a:rPr lang="en-US" dirty="0"/>
              <a:t> Nederland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BAC9F9-A319-9849-B05B-8EB2ED536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nl-NL" sz="2000" dirty="0"/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12541A4E-CD64-EE23-E987-4FBC76A566B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-1857" b="-1859"/>
          <a:stretch/>
        </p:blipFill>
        <p:spPr>
          <a:xfrm>
            <a:off x="4370681" y="1484784"/>
            <a:ext cx="6837093" cy="4392613"/>
          </a:xfrm>
        </p:spPr>
      </p:pic>
    </p:spTree>
    <p:extLst>
      <p:ext uri="{BB962C8B-B14F-4D97-AF65-F5344CB8AC3E}">
        <p14:creationId xmlns:p14="http://schemas.microsoft.com/office/powerpoint/2010/main" val="49591508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FEBEE04-D6CA-D24C-85BB-49DDFFE65F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Groei</a:t>
            </a:r>
            <a:r>
              <a:rPr lang="en-US" dirty="0"/>
              <a:t> </a:t>
            </a:r>
            <a:r>
              <a:rPr lang="en-US" dirty="0" err="1"/>
              <a:t>werkgelegenheid</a:t>
            </a:r>
            <a:r>
              <a:rPr lang="en-US" dirty="0"/>
              <a:t> Amsterdam, MRA </a:t>
            </a:r>
            <a:r>
              <a:rPr lang="en-US" dirty="0" err="1"/>
              <a:t>en</a:t>
            </a:r>
            <a:r>
              <a:rPr lang="en-US" dirty="0"/>
              <a:t> Nederland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BAC9F9-A319-9849-B05B-8EB2ED536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nl-NL" sz="2000" dirty="0"/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12541A4E-CD64-EE23-E987-4FBC76A566B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-1857" b="-1859"/>
          <a:stretch/>
        </p:blipFill>
        <p:spPr>
          <a:xfrm>
            <a:off x="4370681" y="1484784"/>
            <a:ext cx="6837093" cy="4392613"/>
          </a:xfrm>
        </p:spPr>
      </p:pic>
    </p:spTree>
    <p:extLst>
      <p:ext uri="{BB962C8B-B14F-4D97-AF65-F5344CB8AC3E}">
        <p14:creationId xmlns:p14="http://schemas.microsoft.com/office/powerpoint/2010/main" val="4186203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BAC9F9-A319-9849-B05B-8EB2ED536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" y="2204864"/>
            <a:ext cx="12190413" cy="3996853"/>
          </a:xfrm>
        </p:spPr>
        <p:txBody>
          <a:bodyPr/>
          <a:lstStyle/>
          <a:p>
            <a:pPr marL="0" indent="0" algn="ctr">
              <a:buNone/>
            </a:pPr>
            <a:endParaRPr lang="nl-NL" sz="7200" dirty="0">
              <a:solidFill>
                <a:srgbClr val="004699"/>
              </a:solidFill>
              <a:latin typeface="Zilla Slab Light" pitchFamily="2" charset="77"/>
              <a:ea typeface="Zilla Slab Light" pitchFamily="2" charset="77"/>
            </a:endParaRPr>
          </a:p>
          <a:p>
            <a:pPr marL="0" indent="0" algn="ctr">
              <a:buNone/>
            </a:pPr>
            <a:r>
              <a:rPr lang="nl-NL" sz="7200" dirty="0">
                <a:solidFill>
                  <a:srgbClr val="004699"/>
                </a:solidFill>
                <a:latin typeface="Zilla Slab Light" pitchFamily="2" charset="77"/>
                <a:ea typeface="Zilla Slab Light" pitchFamily="2" charset="77"/>
              </a:rPr>
              <a:t>2 Bevolking en arbeidsmarkt</a:t>
            </a:r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93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2.1 Door arbeidsmarktkrapte neemt het aantal werklozen en niet-actieven af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333360E-06C8-B1F7-5F72-2E5A7B437A0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36" t="-1533" r="2786" b="-1192"/>
          <a:stretch/>
        </p:blipFill>
        <p:spPr>
          <a:xfrm>
            <a:off x="4364294" y="1484784"/>
            <a:ext cx="7275528" cy="4824536"/>
          </a:xfrm>
        </p:spPr>
      </p:pic>
    </p:spTree>
    <p:extLst>
      <p:ext uri="{BB962C8B-B14F-4D97-AF65-F5344CB8AC3E}">
        <p14:creationId xmlns:p14="http://schemas.microsoft.com/office/powerpoint/2010/main" val="2549903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2.2 Na de coronacrisis kende de MRA de hoogste vacaturegraad ooit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333360E-06C8-B1F7-5F72-2E5A7B437A0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-1" r="7846" b="-1633"/>
          <a:stretch/>
        </p:blipFill>
        <p:spPr>
          <a:xfrm>
            <a:off x="4367014" y="1556792"/>
            <a:ext cx="7272808" cy="4968552"/>
          </a:xfrm>
        </p:spPr>
      </p:pic>
    </p:spTree>
    <p:extLst>
      <p:ext uri="{BB962C8B-B14F-4D97-AF65-F5344CB8AC3E}">
        <p14:creationId xmlns:p14="http://schemas.microsoft.com/office/powerpoint/2010/main" val="718994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Tabel 2.1 Bevolkingsgroei MRA naar regio en periode</a:t>
            </a:r>
          </a:p>
        </p:txBody>
      </p:sp>
      <p:pic>
        <p:nvPicPr>
          <p:cNvPr id="4" name="Picture Placeholder 7" descr="A black background with red lines&#10;&#10;Description automatically generated">
            <a:extLst>
              <a:ext uri="{FF2B5EF4-FFF2-40B4-BE49-F238E27FC236}">
                <a16:creationId xmlns:a16="http://schemas.microsoft.com/office/drawing/2014/main" id="{218D05B8-3769-643F-8F5E-33415B72B84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7963" t="8732" r="8559" b="55753"/>
          <a:stretch/>
        </p:blipFill>
        <p:spPr>
          <a:xfrm>
            <a:off x="4439023" y="1556792"/>
            <a:ext cx="7272808" cy="4392488"/>
          </a:xfrm>
        </p:spPr>
      </p:pic>
    </p:spTree>
    <p:extLst>
      <p:ext uri="{BB962C8B-B14F-4D97-AF65-F5344CB8AC3E}">
        <p14:creationId xmlns:p14="http://schemas.microsoft.com/office/powerpoint/2010/main" val="870477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2.3 Bevolkingsgroei in MRA steeds meer gedreven door buitenlands migratiesaldo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B0F32A9-049E-47ED-9B11-3F11D8FC18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23" r="2755" b="1369"/>
          <a:stretch/>
        </p:blipFill>
        <p:spPr>
          <a:xfrm>
            <a:off x="4364294" y="1556792"/>
            <a:ext cx="7275528" cy="5184576"/>
          </a:xfrm>
        </p:spPr>
      </p:pic>
    </p:spTree>
    <p:extLst>
      <p:ext uri="{BB962C8B-B14F-4D97-AF65-F5344CB8AC3E}">
        <p14:creationId xmlns:p14="http://schemas.microsoft.com/office/powerpoint/2010/main" val="2725270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2.4 Bruto-arbeidsparticipatie groeit relatief sterk in 2022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693B00C-4CD4-AD43-4B5A-603C8589D25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-234" r="2013" b="-757"/>
          <a:stretch/>
        </p:blipFill>
        <p:spPr>
          <a:xfrm>
            <a:off x="4367014" y="1556791"/>
            <a:ext cx="7272808" cy="4643307"/>
          </a:xfrm>
        </p:spPr>
      </p:pic>
    </p:spTree>
    <p:extLst>
      <p:ext uri="{BB962C8B-B14F-4D97-AF65-F5344CB8AC3E}">
        <p14:creationId xmlns:p14="http://schemas.microsoft.com/office/powerpoint/2010/main" val="2905355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Deelregio’s MRA</a:t>
            </a:r>
          </a:p>
        </p:txBody>
      </p:sp>
      <p:pic>
        <p:nvPicPr>
          <p:cNvPr id="6" name="Picture Placeholder 7" descr="Map&#10;&#10;Description automatically generated">
            <a:extLst>
              <a:ext uri="{FF2B5EF4-FFF2-40B4-BE49-F238E27FC236}">
                <a16:creationId xmlns:a16="http://schemas.microsoft.com/office/drawing/2014/main" id="{1FE84C01-5085-6B59-EBA1-B5C31D4A11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5" t="10078" r="14570" b="20385"/>
          <a:stretch/>
        </p:blipFill>
        <p:spPr bwMode="gray">
          <a:xfrm>
            <a:off x="4406093" y="1196752"/>
            <a:ext cx="7449753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47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86459DF7-B92F-8758-9044-884635D2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9" r="2470"/>
          <a:stretch/>
        </p:blipFill>
        <p:spPr bwMode="gray">
          <a:xfrm>
            <a:off x="4364294" y="1556791"/>
            <a:ext cx="7275528" cy="4608513"/>
          </a:xfrm>
          <a:prstGeom prst="rect">
            <a:avLst/>
          </a:prstGeom>
        </p:spPr>
      </p:pic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2.5 Werkzame beroepsbevolking groeit sneller dan de potentiële beroepsbevolking</a:t>
            </a:r>
          </a:p>
        </p:txBody>
      </p:sp>
    </p:spTree>
    <p:extLst>
      <p:ext uri="{BB962C8B-B14F-4D97-AF65-F5344CB8AC3E}">
        <p14:creationId xmlns:p14="http://schemas.microsoft.com/office/powerpoint/2010/main" val="4108445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2.6 Bruto-arbeidsparticipatie in MRA steeg in 2022 in alle leeftijdsgroepen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4E26BB2-4AAD-BCF7-3CA4-A74E828C648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139" t="1" r="3651" b="-210"/>
          <a:stretch/>
        </p:blipFill>
        <p:spPr>
          <a:xfrm>
            <a:off x="4364294" y="1556792"/>
            <a:ext cx="7275528" cy="4680520"/>
          </a:xfrm>
        </p:spPr>
      </p:pic>
    </p:spTree>
    <p:extLst>
      <p:ext uri="{BB962C8B-B14F-4D97-AF65-F5344CB8AC3E}">
        <p14:creationId xmlns:p14="http://schemas.microsoft.com/office/powerpoint/2010/main" val="566271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2.7 Beroepsbevolking MRA steeds meer hbo/wo opgeleid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52FB8F4-687D-CCBA-12CA-35D4F5DDAD2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r="2208"/>
          <a:stretch/>
        </p:blipFill>
        <p:spPr>
          <a:xfrm>
            <a:off x="4367014" y="1556792"/>
            <a:ext cx="7275528" cy="4608512"/>
          </a:xfrm>
        </p:spPr>
      </p:pic>
    </p:spTree>
    <p:extLst>
      <p:ext uri="{BB962C8B-B14F-4D97-AF65-F5344CB8AC3E}">
        <p14:creationId xmlns:p14="http://schemas.microsoft.com/office/powerpoint/2010/main" val="763646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2.8 Arbeidsparticipatie niet-westerse inwoners MRA maakt een inhaalslag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B430607-077D-4DF7-B471-F06B80C6771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81" t="-185" r="2615" b="-1223"/>
          <a:stretch/>
        </p:blipFill>
        <p:spPr>
          <a:xfrm>
            <a:off x="4364294" y="1548235"/>
            <a:ext cx="7275528" cy="4689078"/>
          </a:xfrm>
        </p:spPr>
      </p:pic>
    </p:spTree>
    <p:extLst>
      <p:ext uri="{BB962C8B-B14F-4D97-AF65-F5344CB8AC3E}">
        <p14:creationId xmlns:p14="http://schemas.microsoft.com/office/powerpoint/2010/main" val="1866361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678738" cy="757238"/>
          </a:xfrm>
        </p:spPr>
        <p:txBody>
          <a:bodyPr/>
          <a:lstStyle/>
          <a:p>
            <a:r>
              <a:rPr lang="nl-NL" dirty="0"/>
              <a:t>Tabel 2.2 Bruto-participatie, werkloosheid en niet-actieven naar achtergrondkenmerken, 2022*</a:t>
            </a:r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06EB9B5B-768A-FBBF-7662-9354BE4F3F7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7995" t="7709" r="8992" b="44509"/>
          <a:stretch/>
        </p:blipFill>
        <p:spPr>
          <a:xfrm>
            <a:off x="4511030" y="1412776"/>
            <a:ext cx="6552728" cy="5355976"/>
          </a:xfrm>
        </p:spPr>
      </p:pic>
    </p:spTree>
    <p:extLst>
      <p:ext uri="{BB962C8B-B14F-4D97-AF65-F5344CB8AC3E}">
        <p14:creationId xmlns:p14="http://schemas.microsoft.com/office/powerpoint/2010/main" val="3913554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2.9 Aandeel zzp’ers MRA en Amsterdam gedaald tijdens coronapandemie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3A21235-2535-C64F-5BDD-E4B0AAA4DD7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315" t="-213" r="2703" b="-390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236019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Tabel 2.3 Aandeel zzp’ers in MRA, Amsterdam en Nederland per sector, 2021</a:t>
            </a:r>
          </a:p>
        </p:txBody>
      </p:sp>
      <p:pic>
        <p:nvPicPr>
          <p:cNvPr id="4" name="Picture Placeholder 7" descr="A black background with red lines&#10;&#10;Description automatically generated">
            <a:extLst>
              <a:ext uri="{FF2B5EF4-FFF2-40B4-BE49-F238E27FC236}">
                <a16:creationId xmlns:a16="http://schemas.microsoft.com/office/drawing/2014/main" id="{D01BCA69-2B44-89F1-D078-6FE40095B99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8311" t="8217" r="8261" b="51636"/>
          <a:stretch/>
        </p:blipFill>
        <p:spPr>
          <a:xfrm>
            <a:off x="4367015" y="1556792"/>
            <a:ext cx="7272808" cy="4968552"/>
          </a:xfrm>
        </p:spPr>
      </p:pic>
    </p:spTree>
    <p:extLst>
      <p:ext uri="{BB962C8B-B14F-4D97-AF65-F5344CB8AC3E}">
        <p14:creationId xmlns:p14="http://schemas.microsoft.com/office/powerpoint/2010/main" val="1397577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2.10 Het onbenut arbeidspotentieel bestaat voornamelijk uit werklozen en werkenden die meer uren willen werken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6744DE8-6AD6-BC57-D727-32155D7F40C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r="2208" b="-1562"/>
          <a:stretch/>
        </p:blipFill>
        <p:spPr>
          <a:xfrm>
            <a:off x="4364294" y="1556792"/>
            <a:ext cx="7275528" cy="4680520"/>
          </a:xfrm>
        </p:spPr>
      </p:pic>
    </p:spTree>
    <p:extLst>
      <p:ext uri="{BB962C8B-B14F-4D97-AF65-F5344CB8AC3E}">
        <p14:creationId xmlns:p14="http://schemas.microsoft.com/office/powerpoint/2010/main" val="3006391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2.11 Deeltijdfactor ligt in MRA hoger dan landelijk, maar verschil wordt kleiner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3CE6C9A-7574-B058-D50F-C0F59FA50A6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1" r="2208" b="-790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2742803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2.12 Werkloosheid nam in 2022 sterk af in zowel MRA als Nederland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66C40D0-4CAE-4ADB-4AEE-2CC260AA878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r="2207" b="-790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3638363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black background with red lines&#10;&#10;Description automatically generated">
            <a:extLst>
              <a:ext uri="{FF2B5EF4-FFF2-40B4-BE49-F238E27FC236}">
                <a16:creationId xmlns:a16="http://schemas.microsoft.com/office/drawing/2014/main" id="{C4DFA213-2E2A-B7DC-2D3D-A53D78445F3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7921" t="7670" r="7920" b="40027"/>
          <a:stretch/>
        </p:blipFill>
        <p:spPr>
          <a:xfrm>
            <a:off x="4511030" y="1340768"/>
            <a:ext cx="6120680" cy="54006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D06BE-1ED3-1DC8-C882-B43ACAC3A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822897"/>
            <a:ext cx="3163950" cy="4486423"/>
          </a:xfrm>
        </p:spPr>
        <p:txBody>
          <a:bodyPr/>
          <a:lstStyle/>
          <a:p>
            <a:endParaRPr lang="en-NL" dirty="0"/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0917206-EF43-02FB-B9A7-34EC1B5CE735}"/>
              </a:ext>
            </a:extLst>
          </p:cNvPr>
          <p:cNvSpPr txBox="1">
            <a:spLocks/>
          </p:cNvSpPr>
          <p:nvPr/>
        </p:nvSpPr>
        <p:spPr>
          <a:xfrm>
            <a:off x="4511675" y="223490"/>
            <a:ext cx="7205663" cy="757238"/>
          </a:xfrm>
          <a:prstGeom prst="rect">
            <a:avLst/>
          </a:prstGeom>
        </p:spPr>
        <p:txBody>
          <a:bodyPr/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Char char="+"/>
              <a:defRPr sz="21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l-NL" sz="2600" b="1" dirty="0">
                <a:latin typeface="Zilla Slab"/>
              </a:rPr>
              <a:t>Kerngegevens Metropoolregio Amsterdam</a:t>
            </a:r>
          </a:p>
        </p:txBody>
      </p:sp>
    </p:spTree>
    <p:extLst>
      <p:ext uri="{BB962C8B-B14F-4D97-AF65-F5344CB8AC3E}">
        <p14:creationId xmlns:p14="http://schemas.microsoft.com/office/powerpoint/2010/main" val="3398282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2.13 Werkloosheid basisopgeleiden varieert meer door conjunctuur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CD808F7-A4C2-04DF-E1F6-4FC21DEB968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13" r="2987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1626670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Tabel 2.4 Opbouw arbeidsaanbod naar opleidingsniveau in de MRA, 2022</a:t>
            </a:r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569226E9-9D99-7F99-7C81-01D80EBFDCD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8233" t="8729" r="8265" b="53731"/>
          <a:stretch/>
        </p:blipFill>
        <p:spPr>
          <a:xfrm>
            <a:off x="4364294" y="1556792"/>
            <a:ext cx="7275528" cy="4644926"/>
          </a:xfrm>
        </p:spPr>
      </p:pic>
    </p:spTree>
    <p:extLst>
      <p:ext uri="{BB962C8B-B14F-4D97-AF65-F5344CB8AC3E}">
        <p14:creationId xmlns:p14="http://schemas.microsoft.com/office/powerpoint/2010/main" val="4189259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Tabel 2.5 Verandering werkzame beroepsbevolking naar achtergrondkenmerken* in de MRA</a:t>
            </a:r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623333EC-6858-4A6C-A385-2D1BD412288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8005" t="7908" r="8427" b="44703"/>
          <a:stretch/>
        </p:blipFill>
        <p:spPr>
          <a:xfrm>
            <a:off x="4511030" y="1478322"/>
            <a:ext cx="6624736" cy="5335054"/>
          </a:xfrm>
        </p:spPr>
      </p:pic>
    </p:spTree>
    <p:extLst>
      <p:ext uri="{BB962C8B-B14F-4D97-AF65-F5344CB8AC3E}">
        <p14:creationId xmlns:p14="http://schemas.microsoft.com/office/powerpoint/2010/main" val="32502862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2.14 Woon-werkverkeer binnen de MRA en met overige delen van Nederland, 2020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3E1CEE1-FA22-5403-5493-66C8FCAC17B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40" t="-101" r="2807" b="803"/>
          <a:stretch/>
        </p:blipFill>
        <p:spPr>
          <a:xfrm>
            <a:off x="4364294" y="1556792"/>
            <a:ext cx="6654056" cy="5077718"/>
          </a:xfrm>
        </p:spPr>
      </p:pic>
    </p:spTree>
    <p:extLst>
      <p:ext uri="{BB962C8B-B14F-4D97-AF65-F5344CB8AC3E}">
        <p14:creationId xmlns:p14="http://schemas.microsoft.com/office/powerpoint/2010/main" val="7718931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Tabel 2.6 Omvang werkzame personen en werkzame beroepsbevolking, MRA, 2019-2020</a:t>
            </a:r>
          </a:p>
        </p:txBody>
      </p:sp>
      <p:pic>
        <p:nvPicPr>
          <p:cNvPr id="4" name="Picture Placeholder 7" descr="A black screen with red lines&#10;&#10;Description automatically generated">
            <a:extLst>
              <a:ext uri="{FF2B5EF4-FFF2-40B4-BE49-F238E27FC236}">
                <a16:creationId xmlns:a16="http://schemas.microsoft.com/office/drawing/2014/main" id="{4CCCE462-39FD-643B-09AC-D102F6EA30C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8243" t="7517" r="9012" b="55259"/>
          <a:stretch/>
        </p:blipFill>
        <p:spPr>
          <a:xfrm>
            <a:off x="4367014" y="1556792"/>
            <a:ext cx="7272808" cy="4644926"/>
          </a:xfrm>
        </p:spPr>
      </p:pic>
    </p:spTree>
    <p:extLst>
      <p:ext uri="{BB962C8B-B14F-4D97-AF65-F5344CB8AC3E}">
        <p14:creationId xmlns:p14="http://schemas.microsoft.com/office/powerpoint/2010/main" val="9190445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BAC9F9-A319-9849-B05B-8EB2ED536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" y="2204864"/>
            <a:ext cx="12190413" cy="3996853"/>
          </a:xfrm>
        </p:spPr>
        <p:txBody>
          <a:bodyPr/>
          <a:lstStyle/>
          <a:p>
            <a:pPr marL="0" indent="0" algn="ctr">
              <a:buNone/>
            </a:pPr>
            <a:endParaRPr lang="nl-NL" sz="7200" dirty="0">
              <a:solidFill>
                <a:srgbClr val="004699"/>
              </a:solidFill>
              <a:latin typeface="Zilla Slab Light" pitchFamily="2" charset="77"/>
              <a:ea typeface="Zilla Slab Light" pitchFamily="2" charset="77"/>
            </a:endParaRPr>
          </a:p>
          <a:p>
            <a:pPr marL="0" indent="0" algn="ctr">
              <a:buNone/>
            </a:pPr>
            <a:r>
              <a:rPr lang="nl-NL" sz="7200" dirty="0">
                <a:solidFill>
                  <a:srgbClr val="004699"/>
                </a:solidFill>
                <a:latin typeface="Zilla Slab Light" pitchFamily="2" charset="77"/>
                <a:ea typeface="Zilla Slab Light" pitchFamily="2" charset="77"/>
              </a:rPr>
              <a:t>3 Structuur en Concurrentiekracht</a:t>
            </a:r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2503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339F4-70E6-0468-B523-48C956C2D8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Tabel 3.1 Toegevoegde waarde in constante prijzen 2021 per sector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249BF-822C-BA0B-2E2F-75A3767887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3501008"/>
            <a:ext cx="3163950" cy="2686223"/>
          </a:xfrm>
        </p:spPr>
        <p:txBody>
          <a:bodyPr/>
          <a:lstStyle/>
          <a:p>
            <a:endParaRPr lang="en-NL" dirty="0"/>
          </a:p>
        </p:txBody>
      </p:sp>
      <p:pic>
        <p:nvPicPr>
          <p:cNvPr id="7" name="Picture Placeholder 6" descr="A black background with red lines&#10;&#10;Description automatically generated">
            <a:extLst>
              <a:ext uri="{FF2B5EF4-FFF2-40B4-BE49-F238E27FC236}">
                <a16:creationId xmlns:a16="http://schemas.microsoft.com/office/drawing/2014/main" id="{2F957CD1-4FBD-1D7F-12C3-BECBCC9B643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8179" t="7681" r="8179" b="39189"/>
          <a:stretch/>
        </p:blipFill>
        <p:spPr>
          <a:xfrm>
            <a:off x="4436302" y="908720"/>
            <a:ext cx="6627456" cy="5976664"/>
          </a:xfrm>
        </p:spPr>
      </p:pic>
      <p:sp>
        <p:nvSpPr>
          <p:cNvPr id="6" name="Rechthoek">
            <a:extLst>
              <a:ext uri="{FF2B5EF4-FFF2-40B4-BE49-F238E27FC236}">
                <a16:creationId xmlns:a16="http://schemas.microsoft.com/office/drawing/2014/main" id="{076CAA64-448A-D81D-6700-5AA252CE4B70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C758364-C7B8-A178-825A-D8FA8ECCB5B4}"/>
              </a:ext>
            </a:extLst>
          </p:cNvPr>
          <p:cNvSpPr txBox="1">
            <a:spLocks/>
          </p:cNvSpPr>
          <p:nvPr/>
        </p:nvSpPr>
        <p:spPr>
          <a:xfrm>
            <a:off x="4511675" y="151482"/>
            <a:ext cx="7205663" cy="757238"/>
          </a:xfrm>
          <a:prstGeom prst="rect">
            <a:avLst/>
          </a:prstGeom>
        </p:spPr>
        <p:txBody>
          <a:bodyPr/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Char char="+"/>
              <a:defRPr sz="21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600" b="1" dirty="0"/>
              <a:t>Tabel 3.1 Toegevoegde waarde in constante prijzen 2021 per sector</a:t>
            </a:r>
            <a:endParaRPr lang="en-NL" sz="2600" b="1" dirty="0"/>
          </a:p>
          <a:p>
            <a:pPr marL="0" lvl="0" indent="0">
              <a:buNone/>
            </a:pPr>
            <a:endParaRPr lang="nl-NL" sz="2000" dirty="0">
              <a:latin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20575263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3.1 Groei MRA vooral door concentratie </a:t>
            </a:r>
            <a:r>
              <a:rPr lang="nl-NL" dirty="0" err="1"/>
              <a:t>hardgroeiende</a:t>
            </a:r>
            <a:r>
              <a:rPr lang="nl-NL" dirty="0"/>
              <a:t> sectoren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E6AB553-7BB5-4051-553C-17CE3FFE270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36" r="2332" b="-1472"/>
          <a:stretch/>
        </p:blipFill>
        <p:spPr>
          <a:xfrm>
            <a:off x="4364294" y="1556792"/>
            <a:ext cx="7275528" cy="4680520"/>
          </a:xfrm>
        </p:spPr>
      </p:pic>
    </p:spTree>
    <p:extLst>
      <p:ext uri="{BB962C8B-B14F-4D97-AF65-F5344CB8AC3E}">
        <p14:creationId xmlns:p14="http://schemas.microsoft.com/office/powerpoint/2010/main" val="10065027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3.2 Verschil in werkgelegenheid door sectorale groei én sectorsamenstelling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2898787-5C03-AB29-4FE5-8732070E47B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59" r="2269" b="-790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8626088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3.3 Sectorsamenstelling MRA leidt tot grotere groei toegevoegde waarde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16E501C-5A05-91E5-7F60-29C547AB411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132" r="2201" b="-77"/>
          <a:stretch/>
        </p:blipFill>
        <p:spPr>
          <a:xfrm>
            <a:off x="4364294" y="1556792"/>
            <a:ext cx="6411432" cy="5077718"/>
          </a:xfrm>
        </p:spPr>
      </p:pic>
    </p:spTree>
    <p:extLst>
      <p:ext uri="{BB962C8B-B14F-4D97-AF65-F5344CB8AC3E}">
        <p14:creationId xmlns:p14="http://schemas.microsoft.com/office/powerpoint/2010/main" val="981463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BAC9F9-A319-9849-B05B-8EB2ED536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" y="2204864"/>
            <a:ext cx="12190413" cy="3996853"/>
          </a:xfrm>
        </p:spPr>
        <p:txBody>
          <a:bodyPr/>
          <a:lstStyle/>
          <a:p>
            <a:pPr marL="0" indent="0" algn="ctr">
              <a:buNone/>
            </a:pPr>
            <a:endParaRPr lang="nl-NL" sz="7200" b="1" dirty="0">
              <a:solidFill>
                <a:srgbClr val="004699"/>
              </a:solidFill>
              <a:latin typeface="Zilla Slab Light" pitchFamily="2" charset="77"/>
              <a:ea typeface="Zilla Slab Light" pitchFamily="2" charset="77"/>
            </a:endParaRPr>
          </a:p>
          <a:p>
            <a:pPr marL="0" indent="0" algn="ctr">
              <a:buNone/>
            </a:pPr>
            <a:r>
              <a:rPr lang="nl-NL" sz="7200" b="1" dirty="0">
                <a:solidFill>
                  <a:srgbClr val="004699"/>
                </a:solidFill>
                <a:latin typeface="Zilla Slab Light" pitchFamily="2" charset="77"/>
                <a:ea typeface="Zilla Slab Light" pitchFamily="2" charset="77"/>
              </a:rPr>
              <a:t>1 De MRA in vogelvlucht</a:t>
            </a:r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021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416179" cy="757238"/>
          </a:xfrm>
        </p:spPr>
        <p:txBody>
          <a:bodyPr/>
          <a:lstStyle/>
          <a:p>
            <a:r>
              <a:rPr lang="nl-NL" dirty="0"/>
              <a:t>Figuur 3.4 Groei werkgelegenheid MRA vooral dankzij Informatie en communicatie en Specialistische zakelijke diensten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151056E-D12A-7BCD-A814-C80595B08B4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45" t="15" r="2203"/>
          <a:stretch/>
        </p:blipFill>
        <p:spPr>
          <a:xfrm>
            <a:off x="4364294" y="1556792"/>
            <a:ext cx="6411432" cy="5077718"/>
          </a:xfrm>
        </p:spPr>
      </p:pic>
    </p:spTree>
    <p:extLst>
      <p:ext uri="{BB962C8B-B14F-4D97-AF65-F5344CB8AC3E}">
        <p14:creationId xmlns:p14="http://schemas.microsoft.com/office/powerpoint/2010/main" val="17374233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3.5 Sectoren met een hoge specialisatiegraad in de MRA importeren relatief veel</a:t>
            </a:r>
          </a:p>
        </p:txBody>
      </p:sp>
      <p:pic>
        <p:nvPicPr>
          <p:cNvPr id="5" name="Picture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90EF7EC-F8BD-3A2E-B782-9DB73A4B53C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25" t="-53" r="2222" b="91"/>
          <a:stretch/>
        </p:blipFill>
        <p:spPr>
          <a:xfrm>
            <a:off x="4364294" y="1556792"/>
            <a:ext cx="6411432" cy="5077718"/>
          </a:xfrm>
        </p:spPr>
      </p:pic>
    </p:spTree>
    <p:extLst>
      <p:ext uri="{BB962C8B-B14F-4D97-AF65-F5344CB8AC3E}">
        <p14:creationId xmlns:p14="http://schemas.microsoft.com/office/powerpoint/2010/main" val="2783788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3.6 Sectoren met een hoge specialisatiegraad in de MRA exporteren relatief veel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E6D71BA-6538-BA9B-9811-B081F3EB51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r="2198" b="13"/>
          <a:stretch/>
        </p:blipFill>
        <p:spPr>
          <a:xfrm>
            <a:off x="4367014" y="1556792"/>
            <a:ext cx="6408712" cy="5077718"/>
          </a:xfrm>
        </p:spPr>
      </p:pic>
    </p:spTree>
    <p:extLst>
      <p:ext uri="{BB962C8B-B14F-4D97-AF65-F5344CB8AC3E}">
        <p14:creationId xmlns:p14="http://schemas.microsoft.com/office/powerpoint/2010/main" val="39834947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339F4-70E6-0468-B523-48C956C2D8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Tabel 3.2 Vestigingen naar bedrijfsgrootte van aantal werknemers, 2021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249BF-822C-BA0B-2E2F-75A3767887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3645024"/>
            <a:ext cx="3163950" cy="2542207"/>
          </a:xfrm>
        </p:spPr>
        <p:txBody>
          <a:bodyPr/>
          <a:lstStyle/>
          <a:p>
            <a:endParaRPr lang="en-NL" dirty="0"/>
          </a:p>
        </p:txBody>
      </p:sp>
      <p:pic>
        <p:nvPicPr>
          <p:cNvPr id="7" name="Picture Placeholder 6" descr="A black background with red lines&#10;&#10;Description automatically generated">
            <a:extLst>
              <a:ext uri="{FF2B5EF4-FFF2-40B4-BE49-F238E27FC236}">
                <a16:creationId xmlns:a16="http://schemas.microsoft.com/office/drawing/2014/main" id="{3554E134-DF2A-0B6C-F25F-FE4076FFAFF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8213" t="7637" r="8180" b="38781"/>
          <a:stretch/>
        </p:blipFill>
        <p:spPr>
          <a:xfrm>
            <a:off x="4439022" y="836712"/>
            <a:ext cx="6624736" cy="6027435"/>
          </a:xfrm>
        </p:spPr>
      </p:pic>
      <p:sp>
        <p:nvSpPr>
          <p:cNvPr id="6" name="Rechthoek">
            <a:extLst>
              <a:ext uri="{FF2B5EF4-FFF2-40B4-BE49-F238E27FC236}">
                <a16:creationId xmlns:a16="http://schemas.microsoft.com/office/drawing/2014/main" id="{076CAA64-448A-D81D-6700-5AA252CE4B70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EAA4AB5-BB0D-8421-497C-3809C9685393}"/>
              </a:ext>
            </a:extLst>
          </p:cNvPr>
          <p:cNvSpPr txBox="1">
            <a:spLocks/>
          </p:cNvSpPr>
          <p:nvPr/>
        </p:nvSpPr>
        <p:spPr>
          <a:xfrm>
            <a:off x="4511675" y="44624"/>
            <a:ext cx="7205663" cy="757238"/>
          </a:xfrm>
          <a:prstGeom prst="rect">
            <a:avLst/>
          </a:prstGeom>
        </p:spPr>
        <p:txBody>
          <a:bodyPr/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Char char="+"/>
              <a:defRPr sz="21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600" b="1" dirty="0"/>
              <a:t>Tabel 3.2 Vestigingen naar bedrijfsgrootte van aantal werknemers, 2021</a:t>
            </a:r>
            <a:endParaRPr lang="en-NL" sz="2600" b="1" dirty="0"/>
          </a:p>
          <a:p>
            <a:pPr marL="0" lvl="0" indent="0">
              <a:buNone/>
            </a:pPr>
            <a:endParaRPr lang="nl-NL" sz="2000" dirty="0">
              <a:latin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26072456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3.7 Historisch laag aantal faillissementen neemt sinds corona nauwelijks toe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88BF1A4-CCEA-89C6-E38D-825E72F9BC0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168" r="2375" b="-1562"/>
          <a:stretch/>
        </p:blipFill>
        <p:spPr>
          <a:xfrm>
            <a:off x="4364294" y="1556792"/>
            <a:ext cx="7275528" cy="4680520"/>
          </a:xfrm>
        </p:spPr>
      </p:pic>
    </p:spTree>
    <p:extLst>
      <p:ext uri="{BB962C8B-B14F-4D97-AF65-F5344CB8AC3E}">
        <p14:creationId xmlns:p14="http://schemas.microsoft.com/office/powerpoint/2010/main" val="31362966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339F4-70E6-0468-B523-48C956C2D8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249BF-822C-BA0B-2E2F-75A3767887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Rechthoek">
            <a:extLst>
              <a:ext uri="{FF2B5EF4-FFF2-40B4-BE49-F238E27FC236}">
                <a16:creationId xmlns:a16="http://schemas.microsoft.com/office/drawing/2014/main" id="{076CAA64-448A-D81D-6700-5AA252CE4B70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8009ADE-3F72-F52C-F077-C0E95BCFBB7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" t="-1" r="2198" b="364"/>
          <a:stretch/>
        </p:blipFill>
        <p:spPr>
          <a:xfrm>
            <a:off x="4367014" y="1124744"/>
            <a:ext cx="6408712" cy="5676550"/>
          </a:xfrm>
        </p:spPr>
      </p:pic>
      <p:sp>
        <p:nvSpPr>
          <p:cNvPr id="5" name="Tijdelijke aanduiding voor tekst 1">
            <a:extLst>
              <a:ext uri="{FF2B5EF4-FFF2-40B4-BE49-F238E27FC236}">
                <a16:creationId xmlns:a16="http://schemas.microsoft.com/office/drawing/2014/main" id="{EA17CCDC-B6AF-156B-6274-E0FBAE676548}"/>
              </a:ext>
            </a:extLst>
          </p:cNvPr>
          <p:cNvSpPr txBox="1">
            <a:spLocks/>
          </p:cNvSpPr>
          <p:nvPr/>
        </p:nvSpPr>
        <p:spPr>
          <a:xfrm>
            <a:off x="4511675" y="223490"/>
            <a:ext cx="7205663" cy="757238"/>
          </a:xfrm>
          <a:prstGeom prst="rect">
            <a:avLst/>
          </a:prstGeom>
        </p:spPr>
        <p:txBody>
          <a:bodyPr/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Char char="+"/>
              <a:defRPr sz="21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l-NL" sz="2600" b="1" dirty="0">
                <a:latin typeface="Zilla Slab"/>
              </a:rPr>
              <a:t>Figuur 3.8 In de meeste MRA-sectoren startten veel meer nieuwe vestigingen dan er stopten</a:t>
            </a:r>
          </a:p>
        </p:txBody>
      </p:sp>
    </p:spTree>
    <p:extLst>
      <p:ext uri="{BB962C8B-B14F-4D97-AF65-F5344CB8AC3E}">
        <p14:creationId xmlns:p14="http://schemas.microsoft.com/office/powerpoint/2010/main" val="41948967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339F4-70E6-0468-B523-48C956C2D8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249BF-822C-BA0B-2E2F-75A3767887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E3B8EAB-DDCE-8922-5AB1-D9B732E8A2C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2" r="2199" b="-1112"/>
          <a:stretch/>
        </p:blipFill>
        <p:spPr>
          <a:xfrm>
            <a:off x="4364294" y="1124744"/>
            <a:ext cx="6411432" cy="5760640"/>
          </a:xfrm>
        </p:spPr>
      </p:pic>
      <p:sp>
        <p:nvSpPr>
          <p:cNvPr id="6" name="Rechthoek">
            <a:extLst>
              <a:ext uri="{FF2B5EF4-FFF2-40B4-BE49-F238E27FC236}">
                <a16:creationId xmlns:a16="http://schemas.microsoft.com/office/drawing/2014/main" id="{076CAA64-448A-D81D-6700-5AA252CE4B70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2232844-6175-8F78-DE94-DE5E1C0758E3}"/>
              </a:ext>
            </a:extLst>
          </p:cNvPr>
          <p:cNvSpPr txBox="1">
            <a:spLocks/>
          </p:cNvSpPr>
          <p:nvPr/>
        </p:nvSpPr>
        <p:spPr>
          <a:xfrm>
            <a:off x="4511675" y="223490"/>
            <a:ext cx="7205663" cy="757238"/>
          </a:xfrm>
          <a:prstGeom prst="rect">
            <a:avLst/>
          </a:prstGeom>
        </p:spPr>
        <p:txBody>
          <a:bodyPr/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Char char="+"/>
              <a:defRPr sz="21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l-NL" sz="2600" b="1" dirty="0">
                <a:latin typeface="Zilla Slab"/>
              </a:rPr>
              <a:t>Figuur 3.9 Vooral meer nieuwe vestigingen in Specialistische zakelijke diensten</a:t>
            </a:r>
          </a:p>
        </p:txBody>
      </p:sp>
    </p:spTree>
    <p:extLst>
      <p:ext uri="{BB962C8B-B14F-4D97-AF65-F5344CB8AC3E}">
        <p14:creationId xmlns:p14="http://schemas.microsoft.com/office/powerpoint/2010/main" val="30464545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339F4-70E6-0468-B523-48C956C2D8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8582" y="1809104"/>
            <a:ext cx="3312368" cy="1259856"/>
          </a:xfrm>
        </p:spPr>
        <p:txBody>
          <a:bodyPr/>
          <a:lstStyle/>
          <a:p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249BF-822C-BA0B-2E2F-75A3767887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3284984"/>
            <a:ext cx="3163950" cy="2902247"/>
          </a:xfrm>
        </p:spPr>
        <p:txBody>
          <a:bodyPr/>
          <a:lstStyle/>
          <a:p>
            <a:endParaRPr lang="en-NL" dirty="0"/>
          </a:p>
        </p:txBody>
      </p:sp>
      <p:pic>
        <p:nvPicPr>
          <p:cNvPr id="7" name="Picture Placeholder 6" descr="A screen shot of a black screen&#10;&#10;Description automatically generated">
            <a:extLst>
              <a:ext uri="{FF2B5EF4-FFF2-40B4-BE49-F238E27FC236}">
                <a16:creationId xmlns:a16="http://schemas.microsoft.com/office/drawing/2014/main" id="{BD8FC003-20DA-7C40-6B28-FEF61FBDD88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8214" t="7682" r="8179" b="37267"/>
          <a:stretch/>
        </p:blipFill>
        <p:spPr>
          <a:xfrm>
            <a:off x="4439022" y="755312"/>
            <a:ext cx="6480720" cy="6058064"/>
          </a:xfrm>
        </p:spPr>
      </p:pic>
      <p:sp>
        <p:nvSpPr>
          <p:cNvPr id="6" name="Rechthoek">
            <a:extLst>
              <a:ext uri="{FF2B5EF4-FFF2-40B4-BE49-F238E27FC236}">
                <a16:creationId xmlns:a16="http://schemas.microsoft.com/office/drawing/2014/main" id="{076CAA64-448A-D81D-6700-5AA252CE4B70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BBAC555-14CD-A34C-9E60-AD8A2495D442}"/>
              </a:ext>
            </a:extLst>
          </p:cNvPr>
          <p:cNvSpPr txBox="1">
            <a:spLocks/>
          </p:cNvSpPr>
          <p:nvPr/>
        </p:nvSpPr>
        <p:spPr>
          <a:xfrm>
            <a:off x="4511675" y="270040"/>
            <a:ext cx="7205663" cy="782696"/>
          </a:xfrm>
          <a:prstGeom prst="rect">
            <a:avLst/>
          </a:prstGeom>
        </p:spPr>
        <p:txBody>
          <a:bodyPr/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Char char="+"/>
              <a:defRPr sz="21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600" b="1" dirty="0"/>
              <a:t>Tabel 3.3 Arbeidsproductiviteit per sector MRA </a:t>
            </a:r>
            <a:endParaRPr lang="nl-NL" sz="2000" dirty="0">
              <a:latin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25364217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3.10 Vooral sinds kredietcrisis groeit arbeidsproductiviteit MRA sneller dan landelijk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AC904BF-A03A-6027-44BF-649FEFA91EE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36" r="2332" b="-1472"/>
          <a:stretch/>
        </p:blipFill>
        <p:spPr>
          <a:xfrm>
            <a:off x="4364294" y="1556792"/>
            <a:ext cx="7275528" cy="4680520"/>
          </a:xfrm>
        </p:spPr>
      </p:pic>
    </p:spTree>
    <p:extLst>
      <p:ext uri="{BB962C8B-B14F-4D97-AF65-F5344CB8AC3E}">
        <p14:creationId xmlns:p14="http://schemas.microsoft.com/office/powerpoint/2010/main" val="39479735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3.11 Arbeidsproductiviteitsgroei hangt samen met economisch belang sectoren MRA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33AF32A-E260-0BDB-7F4E-D9EF81AEB46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r="2197" b="54"/>
          <a:stretch/>
        </p:blipFill>
        <p:spPr>
          <a:xfrm>
            <a:off x="4364294" y="1556792"/>
            <a:ext cx="6411432" cy="5077718"/>
          </a:xfrm>
        </p:spPr>
      </p:pic>
    </p:spTree>
    <p:extLst>
      <p:ext uri="{BB962C8B-B14F-4D97-AF65-F5344CB8AC3E}">
        <p14:creationId xmlns:p14="http://schemas.microsoft.com/office/powerpoint/2010/main" val="2807293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BEF4B15-6621-5325-458C-65B960A8C14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35" r="1763" b="23"/>
          <a:stretch/>
        </p:blipFill>
        <p:spPr>
          <a:xfrm>
            <a:off x="4367014" y="1556793"/>
            <a:ext cx="7350324" cy="4320480"/>
          </a:xfrm>
        </p:spPr>
      </p:pic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1.1 Brede welvaart: afruilen in het hier en nu</a:t>
            </a:r>
          </a:p>
        </p:txBody>
      </p:sp>
    </p:spTree>
    <p:extLst>
      <p:ext uri="{BB962C8B-B14F-4D97-AF65-F5344CB8AC3E}">
        <p14:creationId xmlns:p14="http://schemas.microsoft.com/office/powerpoint/2010/main" val="26891695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3.12 Arbeidsproductiviteit fluctueert meer met conjunctuur in MRA dan landelijk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B3BC315-16B8-FDA0-95AD-BE81E850512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r="2209" b="-790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24844908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339F4-70E6-0468-B523-48C956C2D8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8582" y="1809104"/>
            <a:ext cx="3163952" cy="899816"/>
          </a:xfrm>
        </p:spPr>
        <p:txBody>
          <a:bodyPr/>
          <a:lstStyle/>
          <a:p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249BF-822C-BA0B-2E2F-75A3767887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2996952"/>
            <a:ext cx="3163950" cy="3190279"/>
          </a:xfrm>
        </p:spPr>
        <p:txBody>
          <a:bodyPr/>
          <a:lstStyle/>
          <a:p>
            <a:endParaRPr lang="en-NL" dirty="0"/>
          </a:p>
        </p:txBody>
      </p:sp>
      <p:sp>
        <p:nvSpPr>
          <p:cNvPr id="6" name="Rechthoek">
            <a:extLst>
              <a:ext uri="{FF2B5EF4-FFF2-40B4-BE49-F238E27FC236}">
                <a16:creationId xmlns:a16="http://schemas.microsoft.com/office/drawing/2014/main" id="{076CAA64-448A-D81D-6700-5AA252CE4B70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C46C32D-DEE0-2E62-02A5-661F342F3A0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r="2197" b="208"/>
          <a:stretch/>
        </p:blipFill>
        <p:spPr>
          <a:xfrm>
            <a:off x="4364294" y="1124744"/>
            <a:ext cx="6411432" cy="5760640"/>
          </a:xfrm>
        </p:spPr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63FCD00-A2F0-DCF6-49A8-88B4730E22D9}"/>
              </a:ext>
            </a:extLst>
          </p:cNvPr>
          <p:cNvSpPr txBox="1">
            <a:spLocks/>
          </p:cNvSpPr>
          <p:nvPr/>
        </p:nvSpPr>
        <p:spPr>
          <a:xfrm>
            <a:off x="4511675" y="223490"/>
            <a:ext cx="7205663" cy="757238"/>
          </a:xfrm>
          <a:prstGeom prst="rect">
            <a:avLst/>
          </a:prstGeom>
        </p:spPr>
        <p:txBody>
          <a:bodyPr/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Char char="+"/>
              <a:defRPr sz="21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600" b="1" dirty="0">
                <a:latin typeface="Zilla Slab"/>
              </a:rPr>
              <a:t>Figuur 3.13 Energieverbruik MRA daalt ondanks economische groei</a:t>
            </a:r>
            <a:endParaRPr lang="en-NL" sz="2600" b="1" dirty="0">
              <a:latin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13531296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3.14 Ontkoppeling energiegebruik en toegevoegde waarde MRA zet zich door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1977C05-5AF9-30FA-E50A-37797F100D0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42" r="2186"/>
          <a:stretch/>
        </p:blipFill>
        <p:spPr>
          <a:xfrm>
            <a:off x="4364294" y="1556792"/>
            <a:ext cx="6411432" cy="5077718"/>
          </a:xfrm>
        </p:spPr>
      </p:pic>
    </p:spTree>
    <p:extLst>
      <p:ext uri="{BB962C8B-B14F-4D97-AF65-F5344CB8AC3E}">
        <p14:creationId xmlns:p14="http://schemas.microsoft.com/office/powerpoint/2010/main" val="15269197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3.15 Elektriciteitsverbruik stijgt door energietransitie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EDED05B-684B-9FA2-1210-2B08CC3CA04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99" t="-352" r="2882" b="-439"/>
          <a:stretch/>
        </p:blipFill>
        <p:spPr>
          <a:xfrm>
            <a:off x="4367014" y="1556792"/>
            <a:ext cx="7272808" cy="4680520"/>
          </a:xfrm>
        </p:spPr>
      </p:pic>
    </p:spTree>
    <p:extLst>
      <p:ext uri="{BB962C8B-B14F-4D97-AF65-F5344CB8AC3E}">
        <p14:creationId xmlns:p14="http://schemas.microsoft.com/office/powerpoint/2010/main" val="37043305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3.16 Energie-intensiteit vermindert vooral door besparingen binnen sectoren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5FF3923-658E-D2C4-FE2F-84553E92ECC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38" t="1" b="-601"/>
          <a:stretch/>
        </p:blipFill>
        <p:spPr>
          <a:xfrm>
            <a:off x="4364294" y="1556793"/>
            <a:ext cx="7275528" cy="3960440"/>
          </a:xfrm>
        </p:spPr>
      </p:pic>
    </p:spTree>
    <p:extLst>
      <p:ext uri="{BB962C8B-B14F-4D97-AF65-F5344CB8AC3E}">
        <p14:creationId xmlns:p14="http://schemas.microsoft.com/office/powerpoint/2010/main" val="36291519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3.17 Hoge specialisatiegraad in MRA gaat samen met minder zorgen over prijsstijgingen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E5C1089-CF03-2740-7104-930F3893B73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41" t="-1" r="2198" b="259"/>
          <a:stretch/>
        </p:blipFill>
        <p:spPr>
          <a:xfrm>
            <a:off x="4364294" y="1556792"/>
            <a:ext cx="6411432" cy="5301208"/>
          </a:xfrm>
        </p:spPr>
      </p:pic>
    </p:spTree>
    <p:extLst>
      <p:ext uri="{BB962C8B-B14F-4D97-AF65-F5344CB8AC3E}">
        <p14:creationId xmlns:p14="http://schemas.microsoft.com/office/powerpoint/2010/main" val="41817582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3.18 Vooral energie-intensieve sectoren berekenen prijsstijgingen door in afzetprijzen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DB44CDB-FAC9-F118-34FF-F7B61C436DA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42" t="-1" r="1111" b="273"/>
          <a:stretch/>
        </p:blipFill>
        <p:spPr>
          <a:xfrm>
            <a:off x="4364294" y="1556792"/>
            <a:ext cx="6411432" cy="5301208"/>
          </a:xfrm>
        </p:spPr>
      </p:pic>
    </p:spTree>
    <p:extLst>
      <p:ext uri="{BB962C8B-B14F-4D97-AF65-F5344CB8AC3E}">
        <p14:creationId xmlns:p14="http://schemas.microsoft.com/office/powerpoint/2010/main" val="22045314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BAC9F9-A319-9849-B05B-8EB2ED536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" y="2204864"/>
            <a:ext cx="12190413" cy="3996853"/>
          </a:xfrm>
        </p:spPr>
        <p:txBody>
          <a:bodyPr/>
          <a:lstStyle/>
          <a:p>
            <a:pPr marL="0" indent="0" algn="ctr">
              <a:buNone/>
            </a:pPr>
            <a:endParaRPr lang="nl-NL" sz="7200" dirty="0">
              <a:solidFill>
                <a:srgbClr val="004699"/>
              </a:solidFill>
              <a:latin typeface="Zilla Slab Light" pitchFamily="2" charset="77"/>
              <a:ea typeface="Zilla Slab Light" pitchFamily="2" charset="77"/>
            </a:endParaRPr>
          </a:p>
          <a:p>
            <a:pPr marL="0" indent="0" algn="ctr">
              <a:buNone/>
            </a:pPr>
            <a:r>
              <a:rPr lang="nl-NL" sz="7200" dirty="0">
                <a:solidFill>
                  <a:srgbClr val="004699"/>
                </a:solidFill>
                <a:latin typeface="Zilla Slab Light" pitchFamily="2" charset="77"/>
                <a:ea typeface="Zilla Slab Light" pitchFamily="2" charset="77"/>
              </a:rPr>
              <a:t>4 Deelregio’s van de MRA </a:t>
            </a:r>
          </a:p>
          <a:p>
            <a:pPr marL="0" indent="0" algn="ctr">
              <a:buNone/>
            </a:pPr>
            <a:r>
              <a:rPr lang="nl-NL" sz="7200" dirty="0">
                <a:solidFill>
                  <a:srgbClr val="004699"/>
                </a:solidFill>
                <a:latin typeface="Zilla Slab Light" pitchFamily="2" charset="77"/>
                <a:ea typeface="Zilla Slab Light" pitchFamily="2" charset="77"/>
              </a:rPr>
              <a:t>in vogelvlucht</a:t>
            </a:r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622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4.1 Bevolking, economie en werkgelegenheid namen vooral na 2013 fors toe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3C6A771-F2EF-74FD-AA08-D0DDE15B542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58" t="1" r="1930" b="-345"/>
          <a:stretch/>
        </p:blipFill>
        <p:spPr>
          <a:xfrm>
            <a:off x="4364294" y="1556793"/>
            <a:ext cx="7275528" cy="4608511"/>
          </a:xfrm>
        </p:spPr>
      </p:pic>
    </p:spTree>
    <p:extLst>
      <p:ext uri="{BB962C8B-B14F-4D97-AF65-F5344CB8AC3E}">
        <p14:creationId xmlns:p14="http://schemas.microsoft.com/office/powerpoint/2010/main" val="7257976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4.2 Aandeel MRA in Nederlandse economie nam sterk toe sinds 1995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7DEA738-89E4-1B0E-6CFF-FF650593789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36" r="2884" b="-130"/>
          <a:stretch/>
        </p:blipFill>
        <p:spPr>
          <a:xfrm>
            <a:off x="4364294" y="1556794"/>
            <a:ext cx="7275528" cy="4644924"/>
          </a:xfrm>
        </p:spPr>
      </p:pic>
    </p:spTree>
    <p:extLst>
      <p:ext uri="{BB962C8B-B14F-4D97-AF65-F5344CB8AC3E}">
        <p14:creationId xmlns:p14="http://schemas.microsoft.com/office/powerpoint/2010/main" val="3079497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DB9EAE1-75F7-D2DE-E980-48EC6A3A507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48" b="-929"/>
          <a:stretch/>
        </p:blipFill>
        <p:spPr>
          <a:xfrm>
            <a:off x="4364294" y="1556792"/>
            <a:ext cx="5619344" cy="5040560"/>
          </a:xfrm>
        </p:spPr>
      </p:pic>
      <p:sp>
        <p:nvSpPr>
          <p:cNvPr id="16" name="Tijdelijke aanduiding voor tekst 1">
            <a:extLst>
              <a:ext uri="{FF2B5EF4-FFF2-40B4-BE49-F238E27FC236}">
                <a16:creationId xmlns:a16="http://schemas.microsoft.com/office/drawing/2014/main" id="{DDFE35DA-69B0-3528-CD72-148D9E6295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1.2 Brede welvaart in de MRA, 2020</a:t>
            </a:r>
          </a:p>
        </p:txBody>
      </p:sp>
    </p:spTree>
    <p:extLst>
      <p:ext uri="{BB962C8B-B14F-4D97-AF65-F5344CB8AC3E}">
        <p14:creationId xmlns:p14="http://schemas.microsoft.com/office/powerpoint/2010/main" val="29571355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4.3 Almere-Lelystad en Amsterdam groeiden het sterkst tussen 1996-2021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4F0594B-5561-69DE-0B6B-8EF177D2C98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172" t="-3" r="2193" b="228"/>
          <a:stretch/>
        </p:blipFill>
        <p:spPr>
          <a:xfrm>
            <a:off x="4364294" y="1556792"/>
            <a:ext cx="6411432" cy="5077718"/>
          </a:xfrm>
        </p:spPr>
      </p:pic>
    </p:spTree>
    <p:extLst>
      <p:ext uri="{BB962C8B-B14F-4D97-AF65-F5344CB8AC3E}">
        <p14:creationId xmlns:p14="http://schemas.microsoft.com/office/powerpoint/2010/main" val="23775826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4.4 Economische groei concentreert zich vanaf 2009 sterk in Amsterdam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6079AD5-EEBD-180A-2EF5-2D1D0D1B9BA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36" r="2244" b="-770"/>
          <a:stretch/>
        </p:blipFill>
        <p:spPr>
          <a:xfrm>
            <a:off x="4364295" y="1556793"/>
            <a:ext cx="7275527" cy="4644007"/>
          </a:xfrm>
        </p:spPr>
      </p:pic>
    </p:spTree>
    <p:extLst>
      <p:ext uri="{BB962C8B-B14F-4D97-AF65-F5344CB8AC3E}">
        <p14:creationId xmlns:p14="http://schemas.microsoft.com/office/powerpoint/2010/main" val="24434377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4.5 Vanaf 2015 groeide de werkgelegenheid in alle deelregio’s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4C9E473-CD34-BC8F-9968-0B45D9E59C4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81" r="1986" b="-1102"/>
          <a:stretch/>
        </p:blipFill>
        <p:spPr>
          <a:xfrm>
            <a:off x="4364294" y="1556794"/>
            <a:ext cx="7275528" cy="4644924"/>
          </a:xfrm>
        </p:spPr>
      </p:pic>
    </p:spTree>
    <p:extLst>
      <p:ext uri="{BB962C8B-B14F-4D97-AF65-F5344CB8AC3E}">
        <p14:creationId xmlns:p14="http://schemas.microsoft.com/office/powerpoint/2010/main" val="39475947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4.6 Forse terugloop arbeidsproductiviteitsgroei in alle regio's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5EAF901-AD6C-A0DA-51F4-44A05E96C73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36" r="1941" b="-1102"/>
          <a:stretch/>
        </p:blipFill>
        <p:spPr>
          <a:xfrm>
            <a:off x="4364294" y="1556794"/>
            <a:ext cx="7275528" cy="4644924"/>
          </a:xfrm>
        </p:spPr>
      </p:pic>
    </p:spTree>
    <p:extLst>
      <p:ext uri="{BB962C8B-B14F-4D97-AF65-F5344CB8AC3E}">
        <p14:creationId xmlns:p14="http://schemas.microsoft.com/office/powerpoint/2010/main" val="1843566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4.7 Krachtig economisch herstel na coronadip in alle deelregio’s van de MRA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F260231-3405-0847-F026-80A65EFA585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38" t="1" b="-526"/>
          <a:stretch/>
        </p:blipFill>
        <p:spPr>
          <a:xfrm>
            <a:off x="4364294" y="1556794"/>
            <a:ext cx="7275528" cy="4644924"/>
          </a:xfrm>
        </p:spPr>
      </p:pic>
    </p:spTree>
    <p:extLst>
      <p:ext uri="{BB962C8B-B14F-4D97-AF65-F5344CB8AC3E}">
        <p14:creationId xmlns:p14="http://schemas.microsoft.com/office/powerpoint/2010/main" val="3764053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Tabel 4.1 Vergelijking arbeidsmarktindicatoren deelregio’s MRA,2020</a:t>
            </a:r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1B28FCCE-E1B5-850E-A79B-2D42D367C23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7558" t="7845" r="8404" b="53979"/>
          <a:stretch/>
        </p:blipFill>
        <p:spPr>
          <a:xfrm>
            <a:off x="4438651" y="1556793"/>
            <a:ext cx="7201172" cy="4645570"/>
          </a:xfrm>
        </p:spPr>
      </p:pic>
    </p:spTree>
    <p:extLst>
      <p:ext uri="{BB962C8B-B14F-4D97-AF65-F5344CB8AC3E}">
        <p14:creationId xmlns:p14="http://schemas.microsoft.com/office/powerpoint/2010/main" val="28769416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4.8 Aantal inwoners MRA neemt nog altijd sneller toe dan elders in Nederland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87A46F2-11A3-9B80-0F22-0FABF62A012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14" t="-1" b="-2868"/>
          <a:stretch/>
        </p:blipFill>
        <p:spPr>
          <a:xfrm>
            <a:off x="4367014" y="1556794"/>
            <a:ext cx="7272808" cy="4752526"/>
          </a:xfrm>
        </p:spPr>
      </p:pic>
    </p:spTree>
    <p:extLst>
      <p:ext uri="{BB962C8B-B14F-4D97-AF65-F5344CB8AC3E}">
        <p14:creationId xmlns:p14="http://schemas.microsoft.com/office/powerpoint/2010/main" val="42718641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4.9 Meeste verhuizingen vinden plaats binnen deelregio's MRA, 2021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045A804-1E3F-11EB-FEF7-B0357D83EAB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316" r="2740" b="-373"/>
          <a:stretch/>
        </p:blipFill>
        <p:spPr>
          <a:xfrm>
            <a:off x="4318608" y="1556792"/>
            <a:ext cx="6745150" cy="5184576"/>
          </a:xfrm>
        </p:spPr>
      </p:pic>
    </p:spTree>
    <p:extLst>
      <p:ext uri="{BB962C8B-B14F-4D97-AF65-F5344CB8AC3E}">
        <p14:creationId xmlns:p14="http://schemas.microsoft.com/office/powerpoint/2010/main" val="29641911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339F4-70E6-0468-B523-48C956C2D8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249BF-822C-BA0B-2E2F-75A3767887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6" name="Rechthoek">
            <a:extLst>
              <a:ext uri="{FF2B5EF4-FFF2-40B4-BE49-F238E27FC236}">
                <a16:creationId xmlns:a16="http://schemas.microsoft.com/office/drawing/2014/main" id="{076CAA64-448A-D81D-6700-5AA252CE4B70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58B9AA89-22C0-EA98-DA58-934FE83AC1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68" b="312"/>
          <a:stretch/>
        </p:blipFill>
        <p:spPr bwMode="gray">
          <a:xfrm>
            <a:off x="4345208" y="1052736"/>
            <a:ext cx="6502526" cy="5760640"/>
          </a:xfrm>
          <a:prstGeom prst="rect">
            <a:avLst/>
          </a:prstGeom>
        </p:spPr>
      </p:pic>
      <p:sp>
        <p:nvSpPr>
          <p:cNvPr id="5" name="Tijdelijke aanduiding voor tekst 1">
            <a:extLst>
              <a:ext uri="{FF2B5EF4-FFF2-40B4-BE49-F238E27FC236}">
                <a16:creationId xmlns:a16="http://schemas.microsoft.com/office/drawing/2014/main" id="{E647B233-BFA0-8448-9EB8-70E0D4BBE65E}"/>
              </a:ext>
            </a:extLst>
          </p:cNvPr>
          <p:cNvSpPr txBox="1">
            <a:spLocks/>
          </p:cNvSpPr>
          <p:nvPr/>
        </p:nvSpPr>
        <p:spPr>
          <a:xfrm>
            <a:off x="4511675" y="223490"/>
            <a:ext cx="7205663" cy="757238"/>
          </a:xfrm>
          <a:prstGeom prst="rect">
            <a:avLst/>
          </a:prstGeom>
        </p:spPr>
        <p:txBody>
          <a:bodyPr/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Char char="+"/>
              <a:defRPr sz="21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600" b="1" dirty="0">
                <a:latin typeface="Zilla Slab"/>
              </a:rPr>
              <a:t>Figuur 4.10 Woningvoorraad groeit sneller dan bevolking</a:t>
            </a:r>
            <a:endParaRPr lang="en-NL" sz="2600" b="1" dirty="0">
              <a:latin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18450966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249BF-822C-BA0B-2E2F-75A3767887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844824"/>
            <a:ext cx="3163950" cy="4342407"/>
          </a:xfrm>
        </p:spPr>
        <p:txBody>
          <a:bodyPr/>
          <a:lstStyle/>
          <a:p>
            <a:endParaRPr lang="en-NL" dirty="0"/>
          </a:p>
        </p:txBody>
      </p:sp>
      <p:sp>
        <p:nvSpPr>
          <p:cNvPr id="6" name="Rechthoek">
            <a:extLst>
              <a:ext uri="{FF2B5EF4-FFF2-40B4-BE49-F238E27FC236}">
                <a16:creationId xmlns:a16="http://schemas.microsoft.com/office/drawing/2014/main" id="{076CAA64-448A-D81D-6700-5AA252CE4B70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8" name="Picture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077149F7-7439-F4E4-817A-ED15C2753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38" b="-729"/>
          <a:stretch/>
        </p:blipFill>
        <p:spPr bwMode="gray">
          <a:xfrm>
            <a:off x="4367014" y="1052736"/>
            <a:ext cx="6151675" cy="5832648"/>
          </a:xfrm>
          <a:prstGeom prst="rect">
            <a:avLst/>
          </a:prstGeom>
        </p:spPr>
      </p:pic>
      <p:sp>
        <p:nvSpPr>
          <p:cNvPr id="5" name="Tijdelijke aanduiding voor tekst 1">
            <a:extLst>
              <a:ext uri="{FF2B5EF4-FFF2-40B4-BE49-F238E27FC236}">
                <a16:creationId xmlns:a16="http://schemas.microsoft.com/office/drawing/2014/main" id="{820B585A-DF64-4322-D449-6EC5C2E23464}"/>
              </a:ext>
            </a:extLst>
          </p:cNvPr>
          <p:cNvSpPr txBox="1">
            <a:spLocks/>
          </p:cNvSpPr>
          <p:nvPr/>
        </p:nvSpPr>
        <p:spPr>
          <a:xfrm>
            <a:off x="4511675" y="223490"/>
            <a:ext cx="7205663" cy="757238"/>
          </a:xfrm>
          <a:prstGeom prst="rect">
            <a:avLst/>
          </a:prstGeom>
        </p:spPr>
        <p:txBody>
          <a:bodyPr/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Char char="+"/>
              <a:defRPr sz="21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600" b="1" dirty="0">
                <a:latin typeface="Zilla Slab"/>
              </a:rPr>
              <a:t>Figuur 4.11 Toename woningvoorraad zit vooral in vrijesector-huurwoningen</a:t>
            </a:r>
            <a:endParaRPr lang="en-NL" sz="2600" b="1" dirty="0">
              <a:latin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1128839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C9BCF56F-363F-1D40-B5F2-3E802B429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1.3 Na krachtig herstel economie volgt lager groeitempo in 2023 en 2024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3F9CE59-E3E5-611B-FDC8-046E14D4264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r="2818" b="-1492"/>
          <a:stretch/>
        </p:blipFill>
        <p:spPr>
          <a:xfrm>
            <a:off x="4364294" y="1556792"/>
            <a:ext cx="7275528" cy="4896544"/>
          </a:xfrm>
        </p:spPr>
      </p:pic>
    </p:spTree>
    <p:extLst>
      <p:ext uri="{BB962C8B-B14F-4D97-AF65-F5344CB8AC3E}">
        <p14:creationId xmlns:p14="http://schemas.microsoft.com/office/powerpoint/2010/main" val="8939705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4.12 Woningprijzen stijgen flink op steeds krappere woningmarkt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85" t="-1" r="1935" b="-720"/>
          <a:stretch/>
        </p:blipFill>
        <p:spPr>
          <a:xfrm>
            <a:off x="4345208" y="1556794"/>
            <a:ext cx="7294614" cy="4644924"/>
          </a:xfrm>
        </p:spPr>
      </p:pic>
    </p:spTree>
    <p:extLst>
      <p:ext uri="{BB962C8B-B14F-4D97-AF65-F5344CB8AC3E}">
        <p14:creationId xmlns:p14="http://schemas.microsoft.com/office/powerpoint/2010/main" val="14714596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4.13 Grote pendelstromen naar Amsterdam en Amstelland-</a:t>
            </a:r>
            <a:r>
              <a:rPr lang="nl-NL" dirty="0" err="1"/>
              <a:t>Meerlanden</a:t>
            </a:r>
            <a:r>
              <a:rPr lang="nl-NL" dirty="0"/>
              <a:t>, 2020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891D845-D8C0-0648-30CC-8FACF53CC93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40" t="-134" r="2769" b="113"/>
          <a:stretch/>
        </p:blipFill>
        <p:spPr>
          <a:xfrm>
            <a:off x="4364294" y="1556792"/>
            <a:ext cx="6654056" cy="5112568"/>
          </a:xfrm>
        </p:spPr>
      </p:pic>
    </p:spTree>
    <p:extLst>
      <p:ext uri="{BB962C8B-B14F-4D97-AF65-F5344CB8AC3E}">
        <p14:creationId xmlns:p14="http://schemas.microsoft.com/office/powerpoint/2010/main" val="2212945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BAC9F9-A319-9849-B05B-8EB2ED536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" y="2204864"/>
            <a:ext cx="12190413" cy="3996853"/>
          </a:xfrm>
        </p:spPr>
        <p:txBody>
          <a:bodyPr/>
          <a:lstStyle/>
          <a:p>
            <a:pPr marL="0" indent="0" algn="ctr">
              <a:buNone/>
            </a:pPr>
            <a:endParaRPr lang="nl-NL" sz="7200" dirty="0">
              <a:solidFill>
                <a:srgbClr val="004699"/>
              </a:solidFill>
              <a:latin typeface="Zilla Slab Light" pitchFamily="2" charset="77"/>
              <a:ea typeface="Zilla Slab Light" pitchFamily="2" charset="77"/>
            </a:endParaRPr>
          </a:p>
          <a:p>
            <a:pPr marL="0" indent="0" algn="ctr">
              <a:buNone/>
            </a:pPr>
            <a:r>
              <a:rPr lang="nl-NL" sz="7200" dirty="0">
                <a:solidFill>
                  <a:srgbClr val="004699"/>
                </a:solidFill>
                <a:latin typeface="Zilla Slab Light" pitchFamily="2" charset="77"/>
                <a:ea typeface="Zilla Slab Light" pitchFamily="2" charset="77"/>
              </a:rPr>
              <a:t>5 Kerncijfers per deelregio</a:t>
            </a:r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4919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1">
            <a:extLst>
              <a:ext uri="{FF2B5EF4-FFF2-40B4-BE49-F238E27FC236}">
                <a16:creationId xmlns:a16="http://schemas.microsoft.com/office/drawing/2014/main" id="{7B66D067-B3A5-624D-B9BF-0CBBDA7C104D}"/>
              </a:ext>
            </a:extLst>
          </p:cNvPr>
          <p:cNvGrpSpPr/>
          <p:nvPr/>
        </p:nvGrpSpPr>
        <p:grpSpPr>
          <a:xfrm>
            <a:off x="-16571" y="36775"/>
            <a:ext cx="12206984" cy="6828355"/>
            <a:chOff x="-16571" y="400011"/>
            <a:chExt cx="12206984" cy="6828355"/>
          </a:xfrm>
        </p:grpSpPr>
        <p:sp>
          <p:nvSpPr>
            <p:cNvPr id="4" name="Rechthoek">
              <a:extLst>
                <a:ext uri="{FF2B5EF4-FFF2-40B4-BE49-F238E27FC236}">
                  <a16:creationId xmlns:a16="http://schemas.microsoft.com/office/drawing/2014/main" id="{784CFDD6-F164-ED83-BF27-4D256104CA8A}"/>
                </a:ext>
              </a:extLst>
            </p:cNvPr>
            <p:cNvSpPr/>
            <p:nvPr/>
          </p:nvSpPr>
          <p:spPr>
            <a:xfrm>
              <a:off x="-16571" y="400011"/>
              <a:ext cx="2871415" cy="5392627"/>
            </a:xfrm>
            <a:prstGeom prst="rect">
              <a:avLst/>
            </a:prstGeom>
            <a:solidFill>
              <a:srgbClr val="ECECEC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5" name="Rechthoek">
              <a:extLst>
                <a:ext uri="{FF2B5EF4-FFF2-40B4-BE49-F238E27FC236}">
                  <a16:creationId xmlns:a16="http://schemas.microsoft.com/office/drawing/2014/main" id="{E82A309C-DBCC-3D1B-A794-0EBAFAF2D162}"/>
                </a:ext>
              </a:extLst>
            </p:cNvPr>
            <p:cNvSpPr/>
            <p:nvPr/>
          </p:nvSpPr>
          <p:spPr>
            <a:xfrm>
              <a:off x="1" y="5732461"/>
              <a:ext cx="2854846" cy="1495905"/>
            </a:xfrm>
            <a:prstGeom prst="rect">
              <a:avLst/>
            </a:prstGeom>
            <a:solidFill>
              <a:srgbClr val="E11B22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>
                <a:solidFill>
                  <a:srgbClr val="E11B22"/>
                </a:solidFill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214906D-18D7-F3C4-0D8F-9E7A8F92F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8582" y="6092502"/>
              <a:ext cx="1800000" cy="462162"/>
            </a:xfrm>
            <a:prstGeom prst="rect">
              <a:avLst/>
            </a:prstGeom>
          </p:spPr>
        </p:pic>
        <p:sp>
          <p:nvSpPr>
            <p:cNvPr id="7" name="Rechthoek">
              <a:extLst>
                <a:ext uri="{FF2B5EF4-FFF2-40B4-BE49-F238E27FC236}">
                  <a16:creationId xmlns:a16="http://schemas.microsoft.com/office/drawing/2014/main" id="{AA880608-0585-0C2A-C9AE-9AD05F8AD37B}"/>
                </a:ext>
              </a:extLst>
            </p:cNvPr>
            <p:cNvSpPr/>
            <p:nvPr/>
          </p:nvSpPr>
          <p:spPr>
            <a:xfrm>
              <a:off x="2854847" y="5731200"/>
              <a:ext cx="9335566" cy="1497166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8" name="Tijdelijke aanduiding voor tekst 8">
              <a:extLst>
                <a:ext uri="{FF2B5EF4-FFF2-40B4-BE49-F238E27FC236}">
                  <a16:creationId xmlns:a16="http://schemas.microsoft.com/office/drawing/2014/main" id="{A4AA71A0-4F8B-85DB-9689-0476953525D5}"/>
                </a:ext>
              </a:extLst>
            </p:cNvPr>
            <p:cNvSpPr txBox="1">
              <a:spLocks/>
            </p:cNvSpPr>
            <p:nvPr/>
          </p:nvSpPr>
          <p:spPr>
            <a:xfrm>
              <a:off x="3260536" y="5981813"/>
              <a:ext cx="8524188" cy="664373"/>
            </a:xfrm>
            <a:prstGeom prst="rect">
              <a:avLst/>
            </a:prstGeom>
          </p:spPr>
          <p:txBody>
            <a:bodyPr/>
            <a:lstStyle>
              <a:lvl1pPr marL="287971" indent="-287971" algn="l" defTabSz="1219078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25000"/>
                <a:buFont typeface="Systeemlettertype"/>
                <a:buNone/>
                <a:defRPr sz="2400" b="1" i="0" kern="1200" baseline="0">
                  <a:solidFill>
                    <a:schemeClr val="tx1"/>
                  </a:solidFill>
                  <a:latin typeface="Zilla Slab" pitchFamily="2" charset="77"/>
                  <a:ea typeface="Zilla Slab" pitchFamily="2" charset="77"/>
                  <a:cs typeface="+mn-cs"/>
                </a:defRPr>
              </a:lvl1pPr>
              <a:lvl2pPr marL="575942" indent="-287971" algn="l" defTabSz="1219078" rtl="0" eaLnBrk="1" latinLnBrk="0" hangingPunct="1">
                <a:spcBef>
                  <a:spcPts val="0"/>
                </a:spcBef>
                <a:buFont typeface="Corbel" pitchFamily="34" charset="0"/>
                <a:buChar char="–"/>
                <a:defRPr sz="18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2pPr>
              <a:lvl3pPr marL="863914" indent="-287971" algn="l" defTabSz="1219078" rtl="0" eaLnBrk="1" latinLnBrk="0" hangingPunct="1">
                <a:spcBef>
                  <a:spcPts val="0"/>
                </a:spcBef>
                <a:buClrTx/>
                <a:buSzPct val="100000"/>
                <a:buFont typeface="Corbel" pitchFamily="34" charset="0"/>
                <a:buChar char="-"/>
                <a:defRPr sz="15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3pPr>
              <a:lvl4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4pPr>
              <a:lvl5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5pPr>
              <a:lvl6pPr marL="287971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6pPr>
              <a:lvl7pPr marL="575942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7pPr>
              <a:lvl8pPr marL="863914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133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8pPr>
              <a:lvl9pPr marL="0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9pPr>
            </a:lstStyle>
            <a:p>
              <a:pPr marL="0" lvl="0"/>
              <a:r>
                <a:rPr lang="nl-NL" sz="3800" dirty="0"/>
                <a:t>5.1 Almere-Lelystad</a:t>
              </a:r>
            </a:p>
          </p:txBody>
        </p:sp>
        <p:sp>
          <p:nvSpPr>
            <p:cNvPr id="9" name="Rechthoek">
              <a:extLst>
                <a:ext uri="{FF2B5EF4-FFF2-40B4-BE49-F238E27FC236}">
                  <a16:creationId xmlns:a16="http://schemas.microsoft.com/office/drawing/2014/main" id="{9ABBAC5F-AC99-6678-1780-F9AF32A6237C}"/>
                </a:ext>
              </a:extLst>
            </p:cNvPr>
            <p:cNvSpPr/>
            <p:nvPr/>
          </p:nvSpPr>
          <p:spPr>
            <a:xfrm>
              <a:off x="2854847" y="5724069"/>
              <a:ext cx="9335566" cy="4571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10" name="Tijdelijke aanduiding voor tekst 8">
              <a:extLst>
                <a:ext uri="{FF2B5EF4-FFF2-40B4-BE49-F238E27FC236}">
                  <a16:creationId xmlns:a16="http://schemas.microsoft.com/office/drawing/2014/main" id="{E15AA55D-CD4B-B525-5A2A-8FF879ECA3DC}"/>
                </a:ext>
              </a:extLst>
            </p:cNvPr>
            <p:cNvSpPr txBox="1">
              <a:spLocks/>
            </p:cNvSpPr>
            <p:nvPr/>
          </p:nvSpPr>
          <p:spPr>
            <a:xfrm>
              <a:off x="401066" y="3941547"/>
              <a:ext cx="1949724" cy="2586993"/>
            </a:xfrm>
            <a:prstGeom prst="rect">
              <a:avLst/>
            </a:prstGeom>
          </p:spPr>
          <p:txBody>
            <a:bodyPr/>
            <a:lstStyle>
              <a:lvl1pPr marL="287971" indent="-287971" algn="l" defTabSz="1219078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25000"/>
                <a:buFont typeface="Systeemlettertype"/>
                <a:buNone/>
                <a:defRPr sz="2400" b="1" i="0" kern="1200" baseline="0">
                  <a:solidFill>
                    <a:schemeClr val="tx1"/>
                  </a:solidFill>
                  <a:latin typeface="Zilla Slab" pitchFamily="2" charset="77"/>
                  <a:ea typeface="Zilla Slab" pitchFamily="2" charset="77"/>
                  <a:cs typeface="+mn-cs"/>
                </a:defRPr>
              </a:lvl1pPr>
              <a:lvl2pPr marL="575942" indent="-287971" algn="l" defTabSz="1219078" rtl="0" eaLnBrk="1" latinLnBrk="0" hangingPunct="1">
                <a:spcBef>
                  <a:spcPts val="0"/>
                </a:spcBef>
                <a:buFont typeface="Corbel" pitchFamily="34" charset="0"/>
                <a:buChar char="–"/>
                <a:defRPr sz="18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2pPr>
              <a:lvl3pPr marL="863914" indent="-287971" algn="l" defTabSz="1219078" rtl="0" eaLnBrk="1" latinLnBrk="0" hangingPunct="1">
                <a:spcBef>
                  <a:spcPts val="0"/>
                </a:spcBef>
                <a:buClrTx/>
                <a:buSzPct val="100000"/>
                <a:buFont typeface="Corbel" pitchFamily="34" charset="0"/>
                <a:buChar char="-"/>
                <a:defRPr sz="15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3pPr>
              <a:lvl4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4pPr>
              <a:lvl5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5pPr>
              <a:lvl6pPr marL="287971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6pPr>
              <a:lvl7pPr marL="575942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7pPr>
              <a:lvl8pPr marL="863914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133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8pPr>
              <a:lvl9pPr marL="0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9pPr>
            </a:lstStyle>
            <a:p>
              <a:pPr>
                <a:lnSpc>
                  <a:spcPts val="1800"/>
                </a:lnSpc>
              </a:pPr>
              <a:endParaRPr lang="nl-NL" sz="1400" b="0" dirty="0">
                <a:latin typeface="Avenir Book" panose="02000503020000020003" pitchFamily="2" charset="0"/>
              </a:endParaRPr>
            </a:p>
          </p:txBody>
        </p:sp>
        <p:sp>
          <p:nvSpPr>
            <p:cNvPr id="12" name="Vrije vorm 30">
              <a:extLst>
                <a:ext uri="{FF2B5EF4-FFF2-40B4-BE49-F238E27FC236}">
                  <a16:creationId xmlns:a16="http://schemas.microsoft.com/office/drawing/2014/main" id="{B1BA5D75-A321-4F8D-E31B-4A44F686D0B7}"/>
                </a:ext>
              </a:extLst>
            </p:cNvPr>
            <p:cNvSpPr/>
            <p:nvPr/>
          </p:nvSpPr>
          <p:spPr>
            <a:xfrm>
              <a:off x="2398385" y="5308412"/>
              <a:ext cx="900000" cy="900000"/>
            </a:xfrm>
            <a:custGeom>
              <a:avLst/>
              <a:gdLst>
                <a:gd name="connsiteX0" fmla="*/ 894598 w 2073277"/>
                <a:gd name="connsiteY0" fmla="*/ 0 h 2073277"/>
                <a:gd name="connsiteX1" fmla="*/ 1178679 w 2073277"/>
                <a:gd name="connsiteY1" fmla="*/ 0 h 2073277"/>
                <a:gd name="connsiteX2" fmla="*/ 1178679 w 2073277"/>
                <a:gd name="connsiteY2" fmla="*/ 894599 h 2073277"/>
                <a:gd name="connsiteX3" fmla="*/ 2073277 w 2073277"/>
                <a:gd name="connsiteY3" fmla="*/ 894599 h 2073277"/>
                <a:gd name="connsiteX4" fmla="*/ 2073277 w 2073277"/>
                <a:gd name="connsiteY4" fmla="*/ 1178680 h 2073277"/>
                <a:gd name="connsiteX5" fmla="*/ 1178679 w 2073277"/>
                <a:gd name="connsiteY5" fmla="*/ 1178680 h 2073277"/>
                <a:gd name="connsiteX6" fmla="*/ 1178679 w 2073277"/>
                <a:gd name="connsiteY6" fmla="*/ 2073277 h 2073277"/>
                <a:gd name="connsiteX7" fmla="*/ 894598 w 2073277"/>
                <a:gd name="connsiteY7" fmla="*/ 2073277 h 2073277"/>
                <a:gd name="connsiteX8" fmla="*/ 894598 w 2073277"/>
                <a:gd name="connsiteY8" fmla="*/ 1178680 h 2073277"/>
                <a:gd name="connsiteX9" fmla="*/ 0 w 2073277"/>
                <a:gd name="connsiteY9" fmla="*/ 1178680 h 2073277"/>
                <a:gd name="connsiteX10" fmla="*/ 0 w 2073277"/>
                <a:gd name="connsiteY10" fmla="*/ 894599 h 2073277"/>
                <a:gd name="connsiteX11" fmla="*/ 894598 w 2073277"/>
                <a:gd name="connsiteY11" fmla="*/ 894599 h 207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73277" h="2073277">
                  <a:moveTo>
                    <a:pt x="894598" y="0"/>
                  </a:moveTo>
                  <a:lnTo>
                    <a:pt x="1178679" y="0"/>
                  </a:lnTo>
                  <a:lnTo>
                    <a:pt x="1178679" y="894599"/>
                  </a:lnTo>
                  <a:lnTo>
                    <a:pt x="2073277" y="894599"/>
                  </a:lnTo>
                  <a:lnTo>
                    <a:pt x="2073277" y="1178680"/>
                  </a:lnTo>
                  <a:lnTo>
                    <a:pt x="1178679" y="1178680"/>
                  </a:lnTo>
                  <a:lnTo>
                    <a:pt x="1178679" y="2073277"/>
                  </a:lnTo>
                  <a:lnTo>
                    <a:pt x="894598" y="2073277"/>
                  </a:lnTo>
                  <a:lnTo>
                    <a:pt x="894598" y="1178680"/>
                  </a:lnTo>
                  <a:lnTo>
                    <a:pt x="0" y="1178680"/>
                  </a:lnTo>
                  <a:lnTo>
                    <a:pt x="0" y="894599"/>
                  </a:lnTo>
                  <a:lnTo>
                    <a:pt x="894598" y="894599"/>
                  </a:lnTo>
                  <a:close/>
                </a:path>
              </a:pathLst>
            </a:cu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BAE4CFC0-F182-E988-1013-85E4A3368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249610" y="-1755576"/>
            <a:ext cx="7200800" cy="458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524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1 Brede welvaart in Almere-Lelystad</a:t>
            </a:r>
          </a:p>
        </p:txBody>
      </p:sp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2B0C5FCB-75C6-FFA1-D46D-E62DF513DDD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132" r="2988"/>
          <a:stretch/>
        </p:blipFill>
        <p:spPr>
          <a:xfrm>
            <a:off x="4367014" y="1556792"/>
            <a:ext cx="5616624" cy="5040560"/>
          </a:xfrm>
        </p:spPr>
      </p:pic>
    </p:spTree>
    <p:extLst>
      <p:ext uri="{BB962C8B-B14F-4D97-AF65-F5344CB8AC3E}">
        <p14:creationId xmlns:p14="http://schemas.microsoft.com/office/powerpoint/2010/main" val="930763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Tabel 1 Kerngegevens Almere-Lelystad</a:t>
            </a:r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7B576F62-4802-0E71-A4D3-EBDEA2F6874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7630" t="7761" r="7590" b="46869"/>
          <a:stretch/>
        </p:blipFill>
        <p:spPr>
          <a:xfrm>
            <a:off x="4439022" y="1124744"/>
            <a:ext cx="7200900" cy="5472608"/>
          </a:xfrm>
        </p:spPr>
      </p:pic>
    </p:spTree>
    <p:extLst>
      <p:ext uri="{BB962C8B-B14F-4D97-AF65-F5344CB8AC3E}">
        <p14:creationId xmlns:p14="http://schemas.microsoft.com/office/powerpoint/2010/main" val="39817436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2 Stevig herstel na coronajaar 2020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27" t="1" r="1936" b="-1317"/>
          <a:stretch/>
        </p:blipFill>
        <p:spPr>
          <a:xfrm>
            <a:off x="4345208" y="1556794"/>
            <a:ext cx="7294614" cy="4248470"/>
          </a:xfrm>
        </p:spPr>
      </p:pic>
    </p:spTree>
    <p:extLst>
      <p:ext uri="{BB962C8B-B14F-4D97-AF65-F5344CB8AC3E}">
        <p14:creationId xmlns:p14="http://schemas.microsoft.com/office/powerpoint/2010/main" val="15797956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3 Grootste economische groei in Almere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162" r="2187" b="505"/>
          <a:stretch/>
        </p:blipFill>
        <p:spPr>
          <a:xfrm>
            <a:off x="4345208" y="1556792"/>
            <a:ext cx="6430518" cy="5077718"/>
          </a:xfrm>
        </p:spPr>
      </p:pic>
    </p:spTree>
    <p:extLst>
      <p:ext uri="{BB962C8B-B14F-4D97-AF65-F5344CB8AC3E}">
        <p14:creationId xmlns:p14="http://schemas.microsoft.com/office/powerpoint/2010/main" val="317941240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4 Divers palet aan diensten vormt basis economische groei Almere-Lelystad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333" r="2199" b="12004"/>
          <a:stretch/>
        </p:blipFill>
        <p:spPr>
          <a:xfrm>
            <a:off x="4345208" y="1556792"/>
            <a:ext cx="6430518" cy="4644926"/>
          </a:xfrm>
        </p:spPr>
      </p:pic>
    </p:spTree>
    <p:extLst>
      <p:ext uri="{BB962C8B-B14F-4D97-AF65-F5344CB8AC3E}">
        <p14:creationId xmlns:p14="http://schemas.microsoft.com/office/powerpoint/2010/main" val="23376523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339F4-70E6-0468-B523-48C956C2D8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249BF-822C-BA0B-2E2F-75A3767887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Rechthoek">
            <a:extLst>
              <a:ext uri="{FF2B5EF4-FFF2-40B4-BE49-F238E27FC236}">
                <a16:creationId xmlns:a16="http://schemas.microsoft.com/office/drawing/2014/main" id="{076CAA64-448A-D81D-6700-5AA252CE4B70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CA239018-92F4-8D5F-A4A5-6F5FCB9C6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32" t="-312" r="2198" b="785"/>
          <a:stretch/>
        </p:blipFill>
        <p:spPr bwMode="gray">
          <a:xfrm>
            <a:off x="4345208" y="1124744"/>
            <a:ext cx="6430518" cy="5760640"/>
          </a:xfrm>
          <a:prstGeom prst="rect">
            <a:avLst/>
          </a:prstGeom>
        </p:spPr>
      </p:pic>
      <p:sp>
        <p:nvSpPr>
          <p:cNvPr id="5" name="Tijdelijke aanduiding voor tekst 1">
            <a:extLst>
              <a:ext uri="{FF2B5EF4-FFF2-40B4-BE49-F238E27FC236}">
                <a16:creationId xmlns:a16="http://schemas.microsoft.com/office/drawing/2014/main" id="{2DAAFBB0-1088-B0EE-C0D6-D5BC3454B213}"/>
              </a:ext>
            </a:extLst>
          </p:cNvPr>
          <p:cNvSpPr txBox="1">
            <a:spLocks/>
          </p:cNvSpPr>
          <p:nvPr/>
        </p:nvSpPr>
        <p:spPr>
          <a:xfrm>
            <a:off x="4511675" y="223490"/>
            <a:ext cx="7205663" cy="757238"/>
          </a:xfrm>
          <a:prstGeom prst="rect">
            <a:avLst/>
          </a:prstGeom>
        </p:spPr>
        <p:txBody>
          <a:bodyPr/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Char char="+"/>
              <a:defRPr sz="21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l-NL" sz="2600" b="1" dirty="0">
                <a:latin typeface="Zilla Slab"/>
              </a:rPr>
              <a:t>Figuur 5 Meeste werkgelegenheid in Almere</a:t>
            </a:r>
          </a:p>
        </p:txBody>
      </p:sp>
    </p:spTree>
    <p:extLst>
      <p:ext uri="{BB962C8B-B14F-4D97-AF65-F5344CB8AC3E}">
        <p14:creationId xmlns:p14="http://schemas.microsoft.com/office/powerpoint/2010/main" val="579923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C9BCF56F-363F-1D40-B5F2-3E802B429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1.4 Oorlog, hoge energieprijzen en inflatie stemmen consumenten pessimistisch</a:t>
            </a:r>
          </a:p>
        </p:txBody>
      </p:sp>
      <p:pic>
        <p:nvPicPr>
          <p:cNvPr id="4" name="Picture Placeholder 16">
            <a:extLst>
              <a:ext uri="{FF2B5EF4-FFF2-40B4-BE49-F238E27FC236}">
                <a16:creationId xmlns:a16="http://schemas.microsoft.com/office/drawing/2014/main" id="{A4BEC4E4-D543-30A6-11FE-1254CBB2FC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3476" b="1515"/>
          <a:stretch/>
        </p:blipFill>
        <p:spPr bwMode="gray">
          <a:xfrm>
            <a:off x="4364681" y="1556792"/>
            <a:ext cx="7275141" cy="468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232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6 Dienstensectoren belangrijke werkgevers in Almere-Lelystad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334" r="2198" b="713"/>
          <a:stretch/>
        </p:blipFill>
        <p:spPr>
          <a:xfrm>
            <a:off x="4345208" y="1568907"/>
            <a:ext cx="6430518" cy="5276975"/>
          </a:xfrm>
        </p:spPr>
      </p:pic>
    </p:spTree>
    <p:extLst>
      <p:ext uri="{BB962C8B-B14F-4D97-AF65-F5344CB8AC3E}">
        <p14:creationId xmlns:p14="http://schemas.microsoft.com/office/powerpoint/2010/main" val="6579891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1">
            <a:extLst>
              <a:ext uri="{FF2B5EF4-FFF2-40B4-BE49-F238E27FC236}">
                <a16:creationId xmlns:a16="http://schemas.microsoft.com/office/drawing/2014/main" id="{7B66D067-B3A5-624D-B9BF-0CBBDA7C104D}"/>
              </a:ext>
            </a:extLst>
          </p:cNvPr>
          <p:cNvGrpSpPr/>
          <p:nvPr/>
        </p:nvGrpSpPr>
        <p:grpSpPr>
          <a:xfrm>
            <a:off x="-16571" y="36775"/>
            <a:ext cx="12206984" cy="6828355"/>
            <a:chOff x="-16571" y="400011"/>
            <a:chExt cx="12206984" cy="6828355"/>
          </a:xfrm>
        </p:grpSpPr>
        <p:sp>
          <p:nvSpPr>
            <p:cNvPr id="4" name="Rechthoek">
              <a:extLst>
                <a:ext uri="{FF2B5EF4-FFF2-40B4-BE49-F238E27FC236}">
                  <a16:creationId xmlns:a16="http://schemas.microsoft.com/office/drawing/2014/main" id="{784CFDD6-F164-ED83-BF27-4D256104CA8A}"/>
                </a:ext>
              </a:extLst>
            </p:cNvPr>
            <p:cNvSpPr/>
            <p:nvPr/>
          </p:nvSpPr>
          <p:spPr>
            <a:xfrm>
              <a:off x="-16571" y="400011"/>
              <a:ext cx="2871415" cy="5392627"/>
            </a:xfrm>
            <a:prstGeom prst="rect">
              <a:avLst/>
            </a:prstGeom>
            <a:solidFill>
              <a:srgbClr val="ECECEC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5" name="Rechthoek">
              <a:extLst>
                <a:ext uri="{FF2B5EF4-FFF2-40B4-BE49-F238E27FC236}">
                  <a16:creationId xmlns:a16="http://schemas.microsoft.com/office/drawing/2014/main" id="{E82A309C-DBCC-3D1B-A794-0EBAFAF2D162}"/>
                </a:ext>
              </a:extLst>
            </p:cNvPr>
            <p:cNvSpPr/>
            <p:nvPr/>
          </p:nvSpPr>
          <p:spPr>
            <a:xfrm>
              <a:off x="1" y="5732461"/>
              <a:ext cx="2854846" cy="1495905"/>
            </a:xfrm>
            <a:prstGeom prst="rect">
              <a:avLst/>
            </a:prstGeom>
            <a:solidFill>
              <a:srgbClr val="E11B22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>
                <a:solidFill>
                  <a:srgbClr val="E11B22"/>
                </a:solidFill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214906D-18D7-F3C4-0D8F-9E7A8F92F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8582" y="6092502"/>
              <a:ext cx="1800000" cy="462162"/>
            </a:xfrm>
            <a:prstGeom prst="rect">
              <a:avLst/>
            </a:prstGeom>
          </p:spPr>
        </p:pic>
        <p:sp>
          <p:nvSpPr>
            <p:cNvPr id="7" name="Rechthoek">
              <a:extLst>
                <a:ext uri="{FF2B5EF4-FFF2-40B4-BE49-F238E27FC236}">
                  <a16:creationId xmlns:a16="http://schemas.microsoft.com/office/drawing/2014/main" id="{AA880608-0585-0C2A-C9AE-9AD05F8AD37B}"/>
                </a:ext>
              </a:extLst>
            </p:cNvPr>
            <p:cNvSpPr/>
            <p:nvPr/>
          </p:nvSpPr>
          <p:spPr>
            <a:xfrm>
              <a:off x="2854847" y="5731200"/>
              <a:ext cx="9335566" cy="1497166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8" name="Tijdelijke aanduiding voor tekst 8">
              <a:extLst>
                <a:ext uri="{FF2B5EF4-FFF2-40B4-BE49-F238E27FC236}">
                  <a16:creationId xmlns:a16="http://schemas.microsoft.com/office/drawing/2014/main" id="{A4AA71A0-4F8B-85DB-9689-0476953525D5}"/>
                </a:ext>
              </a:extLst>
            </p:cNvPr>
            <p:cNvSpPr txBox="1">
              <a:spLocks/>
            </p:cNvSpPr>
            <p:nvPr/>
          </p:nvSpPr>
          <p:spPr>
            <a:xfrm>
              <a:off x="3260536" y="5981813"/>
              <a:ext cx="8524188" cy="664373"/>
            </a:xfrm>
            <a:prstGeom prst="rect">
              <a:avLst/>
            </a:prstGeom>
          </p:spPr>
          <p:txBody>
            <a:bodyPr/>
            <a:lstStyle>
              <a:lvl1pPr marL="287971" indent="-287971" algn="l" defTabSz="1219078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25000"/>
                <a:buFont typeface="Systeemlettertype"/>
                <a:buNone/>
                <a:defRPr sz="2400" b="1" i="0" kern="1200" baseline="0">
                  <a:solidFill>
                    <a:schemeClr val="tx1"/>
                  </a:solidFill>
                  <a:latin typeface="Zilla Slab" pitchFamily="2" charset="77"/>
                  <a:ea typeface="Zilla Slab" pitchFamily="2" charset="77"/>
                  <a:cs typeface="+mn-cs"/>
                </a:defRPr>
              </a:lvl1pPr>
              <a:lvl2pPr marL="575942" indent="-287971" algn="l" defTabSz="1219078" rtl="0" eaLnBrk="1" latinLnBrk="0" hangingPunct="1">
                <a:spcBef>
                  <a:spcPts val="0"/>
                </a:spcBef>
                <a:buFont typeface="Corbel" pitchFamily="34" charset="0"/>
                <a:buChar char="–"/>
                <a:defRPr sz="18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2pPr>
              <a:lvl3pPr marL="863914" indent="-287971" algn="l" defTabSz="1219078" rtl="0" eaLnBrk="1" latinLnBrk="0" hangingPunct="1">
                <a:spcBef>
                  <a:spcPts val="0"/>
                </a:spcBef>
                <a:buClrTx/>
                <a:buSzPct val="100000"/>
                <a:buFont typeface="Corbel" pitchFamily="34" charset="0"/>
                <a:buChar char="-"/>
                <a:defRPr sz="15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3pPr>
              <a:lvl4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4pPr>
              <a:lvl5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5pPr>
              <a:lvl6pPr marL="287971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6pPr>
              <a:lvl7pPr marL="575942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7pPr>
              <a:lvl8pPr marL="863914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133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8pPr>
              <a:lvl9pPr marL="0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9pPr>
            </a:lstStyle>
            <a:p>
              <a:pPr marL="0" lvl="0"/>
              <a:r>
                <a:rPr lang="nl-NL" sz="4400" dirty="0"/>
                <a:t>5.2 Amstelland-</a:t>
              </a:r>
              <a:r>
                <a:rPr lang="nl-NL" sz="4400" dirty="0" err="1"/>
                <a:t>Meerlanden</a:t>
              </a:r>
              <a:endParaRPr lang="nl-NL" sz="3800" dirty="0"/>
            </a:p>
          </p:txBody>
        </p:sp>
        <p:sp>
          <p:nvSpPr>
            <p:cNvPr id="9" name="Rechthoek">
              <a:extLst>
                <a:ext uri="{FF2B5EF4-FFF2-40B4-BE49-F238E27FC236}">
                  <a16:creationId xmlns:a16="http://schemas.microsoft.com/office/drawing/2014/main" id="{9ABBAC5F-AC99-6678-1780-F9AF32A6237C}"/>
                </a:ext>
              </a:extLst>
            </p:cNvPr>
            <p:cNvSpPr/>
            <p:nvPr/>
          </p:nvSpPr>
          <p:spPr>
            <a:xfrm>
              <a:off x="2854847" y="5724069"/>
              <a:ext cx="9335566" cy="4571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10" name="Tijdelijke aanduiding voor tekst 8">
              <a:extLst>
                <a:ext uri="{FF2B5EF4-FFF2-40B4-BE49-F238E27FC236}">
                  <a16:creationId xmlns:a16="http://schemas.microsoft.com/office/drawing/2014/main" id="{E15AA55D-CD4B-B525-5A2A-8FF879ECA3DC}"/>
                </a:ext>
              </a:extLst>
            </p:cNvPr>
            <p:cNvSpPr txBox="1">
              <a:spLocks/>
            </p:cNvSpPr>
            <p:nvPr/>
          </p:nvSpPr>
          <p:spPr>
            <a:xfrm>
              <a:off x="401066" y="3941547"/>
              <a:ext cx="1949724" cy="2586993"/>
            </a:xfrm>
            <a:prstGeom prst="rect">
              <a:avLst/>
            </a:prstGeom>
          </p:spPr>
          <p:txBody>
            <a:bodyPr/>
            <a:lstStyle>
              <a:lvl1pPr marL="287971" indent="-287971" algn="l" defTabSz="1219078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25000"/>
                <a:buFont typeface="Systeemlettertype"/>
                <a:buNone/>
                <a:defRPr sz="2400" b="1" i="0" kern="1200" baseline="0">
                  <a:solidFill>
                    <a:schemeClr val="tx1"/>
                  </a:solidFill>
                  <a:latin typeface="Zilla Slab" pitchFamily="2" charset="77"/>
                  <a:ea typeface="Zilla Slab" pitchFamily="2" charset="77"/>
                  <a:cs typeface="+mn-cs"/>
                </a:defRPr>
              </a:lvl1pPr>
              <a:lvl2pPr marL="575942" indent="-287971" algn="l" defTabSz="1219078" rtl="0" eaLnBrk="1" latinLnBrk="0" hangingPunct="1">
                <a:spcBef>
                  <a:spcPts val="0"/>
                </a:spcBef>
                <a:buFont typeface="Corbel" pitchFamily="34" charset="0"/>
                <a:buChar char="–"/>
                <a:defRPr sz="18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2pPr>
              <a:lvl3pPr marL="863914" indent="-287971" algn="l" defTabSz="1219078" rtl="0" eaLnBrk="1" latinLnBrk="0" hangingPunct="1">
                <a:spcBef>
                  <a:spcPts val="0"/>
                </a:spcBef>
                <a:buClrTx/>
                <a:buSzPct val="100000"/>
                <a:buFont typeface="Corbel" pitchFamily="34" charset="0"/>
                <a:buChar char="-"/>
                <a:defRPr sz="15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3pPr>
              <a:lvl4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4pPr>
              <a:lvl5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5pPr>
              <a:lvl6pPr marL="287971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6pPr>
              <a:lvl7pPr marL="575942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7pPr>
              <a:lvl8pPr marL="863914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133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8pPr>
              <a:lvl9pPr marL="0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9pPr>
            </a:lstStyle>
            <a:p>
              <a:pPr>
                <a:lnSpc>
                  <a:spcPts val="1800"/>
                </a:lnSpc>
              </a:pPr>
              <a:endParaRPr lang="nl-NL" sz="1400" b="0" dirty="0">
                <a:latin typeface="Avenir Book" panose="02000503020000020003" pitchFamily="2" charset="0"/>
              </a:endParaRPr>
            </a:p>
          </p:txBody>
        </p:sp>
        <p:sp>
          <p:nvSpPr>
            <p:cNvPr id="12" name="Vrije vorm 30">
              <a:extLst>
                <a:ext uri="{FF2B5EF4-FFF2-40B4-BE49-F238E27FC236}">
                  <a16:creationId xmlns:a16="http://schemas.microsoft.com/office/drawing/2014/main" id="{B1BA5D75-A321-4F8D-E31B-4A44F686D0B7}"/>
                </a:ext>
              </a:extLst>
            </p:cNvPr>
            <p:cNvSpPr/>
            <p:nvPr/>
          </p:nvSpPr>
          <p:spPr>
            <a:xfrm>
              <a:off x="2398385" y="5308412"/>
              <a:ext cx="900000" cy="900000"/>
            </a:xfrm>
            <a:custGeom>
              <a:avLst/>
              <a:gdLst>
                <a:gd name="connsiteX0" fmla="*/ 894598 w 2073277"/>
                <a:gd name="connsiteY0" fmla="*/ 0 h 2073277"/>
                <a:gd name="connsiteX1" fmla="*/ 1178679 w 2073277"/>
                <a:gd name="connsiteY1" fmla="*/ 0 h 2073277"/>
                <a:gd name="connsiteX2" fmla="*/ 1178679 w 2073277"/>
                <a:gd name="connsiteY2" fmla="*/ 894599 h 2073277"/>
                <a:gd name="connsiteX3" fmla="*/ 2073277 w 2073277"/>
                <a:gd name="connsiteY3" fmla="*/ 894599 h 2073277"/>
                <a:gd name="connsiteX4" fmla="*/ 2073277 w 2073277"/>
                <a:gd name="connsiteY4" fmla="*/ 1178680 h 2073277"/>
                <a:gd name="connsiteX5" fmla="*/ 1178679 w 2073277"/>
                <a:gd name="connsiteY5" fmla="*/ 1178680 h 2073277"/>
                <a:gd name="connsiteX6" fmla="*/ 1178679 w 2073277"/>
                <a:gd name="connsiteY6" fmla="*/ 2073277 h 2073277"/>
                <a:gd name="connsiteX7" fmla="*/ 894598 w 2073277"/>
                <a:gd name="connsiteY7" fmla="*/ 2073277 h 2073277"/>
                <a:gd name="connsiteX8" fmla="*/ 894598 w 2073277"/>
                <a:gd name="connsiteY8" fmla="*/ 1178680 h 2073277"/>
                <a:gd name="connsiteX9" fmla="*/ 0 w 2073277"/>
                <a:gd name="connsiteY9" fmla="*/ 1178680 h 2073277"/>
                <a:gd name="connsiteX10" fmla="*/ 0 w 2073277"/>
                <a:gd name="connsiteY10" fmla="*/ 894599 h 2073277"/>
                <a:gd name="connsiteX11" fmla="*/ 894598 w 2073277"/>
                <a:gd name="connsiteY11" fmla="*/ 894599 h 207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73277" h="2073277">
                  <a:moveTo>
                    <a:pt x="894598" y="0"/>
                  </a:moveTo>
                  <a:lnTo>
                    <a:pt x="1178679" y="0"/>
                  </a:lnTo>
                  <a:lnTo>
                    <a:pt x="1178679" y="894599"/>
                  </a:lnTo>
                  <a:lnTo>
                    <a:pt x="2073277" y="894599"/>
                  </a:lnTo>
                  <a:lnTo>
                    <a:pt x="2073277" y="1178680"/>
                  </a:lnTo>
                  <a:lnTo>
                    <a:pt x="1178679" y="1178680"/>
                  </a:lnTo>
                  <a:lnTo>
                    <a:pt x="1178679" y="2073277"/>
                  </a:lnTo>
                  <a:lnTo>
                    <a:pt x="894598" y="2073277"/>
                  </a:lnTo>
                  <a:lnTo>
                    <a:pt x="894598" y="1178680"/>
                  </a:lnTo>
                  <a:lnTo>
                    <a:pt x="0" y="1178680"/>
                  </a:lnTo>
                  <a:lnTo>
                    <a:pt x="0" y="894599"/>
                  </a:lnTo>
                  <a:lnTo>
                    <a:pt x="894598" y="894599"/>
                  </a:lnTo>
                  <a:close/>
                </a:path>
              </a:pathLst>
            </a:cu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BAE4CFC0-F182-E988-1013-85E4A3368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249610" y="-1755576"/>
            <a:ext cx="7200800" cy="458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36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1 Brede welvaart in Amstelland-</a:t>
            </a:r>
            <a:r>
              <a:rPr lang="nl-NL" dirty="0" err="1"/>
              <a:t>Meerlanden</a:t>
            </a:r>
            <a:endParaRPr lang="nl-NL" dirty="0"/>
          </a:p>
        </p:txBody>
      </p:sp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66647297-9DC6-61C6-1B6E-0F47AC23797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738" r="738"/>
          <a:stretch/>
        </p:blipFill>
        <p:spPr>
          <a:xfrm>
            <a:off x="4367014" y="1556792"/>
            <a:ext cx="5616624" cy="5040560"/>
          </a:xfrm>
        </p:spPr>
      </p:pic>
    </p:spTree>
    <p:extLst>
      <p:ext uri="{BB962C8B-B14F-4D97-AF65-F5344CB8AC3E}">
        <p14:creationId xmlns:p14="http://schemas.microsoft.com/office/powerpoint/2010/main" val="25823524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Tabel 1 Kerngegevens Amstelland-</a:t>
            </a:r>
            <a:r>
              <a:rPr lang="nl-NL" dirty="0" err="1"/>
              <a:t>Meerlanden</a:t>
            </a:r>
            <a:endParaRPr lang="nl-NL" dirty="0"/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74B1DC0C-A19A-2E38-8147-B25DB2DF7D4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7628" t="8796" r="7608" b="45244"/>
          <a:stretch/>
        </p:blipFill>
        <p:spPr>
          <a:xfrm>
            <a:off x="4439022" y="1124744"/>
            <a:ext cx="7200900" cy="5544616"/>
          </a:xfrm>
        </p:spPr>
      </p:pic>
    </p:spTree>
    <p:extLst>
      <p:ext uri="{BB962C8B-B14F-4D97-AF65-F5344CB8AC3E}">
        <p14:creationId xmlns:p14="http://schemas.microsoft.com/office/powerpoint/2010/main" val="29176610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2 Sterk herstel economische groei in 2021 en 2022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154" t="-1" r="2881" b="-467"/>
          <a:stretch/>
        </p:blipFill>
        <p:spPr>
          <a:xfrm>
            <a:off x="4345208" y="1556794"/>
            <a:ext cx="7294614" cy="4248470"/>
          </a:xfrm>
        </p:spPr>
      </p:pic>
    </p:spTree>
    <p:extLst>
      <p:ext uri="{BB962C8B-B14F-4D97-AF65-F5344CB8AC3E}">
        <p14:creationId xmlns:p14="http://schemas.microsoft.com/office/powerpoint/2010/main" val="40138446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3 Groeitempo Regio Haarlemmermeer en Overig Amstel-</a:t>
            </a:r>
            <a:r>
              <a:rPr lang="nl-NL" dirty="0" err="1"/>
              <a:t>Meerlanden</a:t>
            </a:r>
            <a:r>
              <a:rPr lang="nl-NL" dirty="0"/>
              <a:t> ongeveer gelijk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94" t="13" r="2189" b="427"/>
          <a:stretch/>
        </p:blipFill>
        <p:spPr>
          <a:xfrm>
            <a:off x="4345208" y="1556794"/>
            <a:ext cx="6430518" cy="5077716"/>
          </a:xfrm>
        </p:spPr>
      </p:pic>
    </p:spTree>
    <p:extLst>
      <p:ext uri="{BB962C8B-B14F-4D97-AF65-F5344CB8AC3E}">
        <p14:creationId xmlns:p14="http://schemas.microsoft.com/office/powerpoint/2010/main" val="27799537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4 Forse groei in Informatie en communicatie in Amstelland-</a:t>
            </a:r>
            <a:r>
              <a:rPr lang="nl-NL" dirty="0" err="1"/>
              <a:t>Meerlanden</a:t>
            </a:r>
            <a:endParaRPr lang="nl-NL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332" t="-3" r="2198" b="262"/>
          <a:stretch/>
        </p:blipFill>
        <p:spPr>
          <a:xfrm>
            <a:off x="4345208" y="1556792"/>
            <a:ext cx="6430518" cy="5301208"/>
          </a:xfrm>
        </p:spPr>
      </p:pic>
    </p:spTree>
    <p:extLst>
      <p:ext uri="{BB962C8B-B14F-4D97-AF65-F5344CB8AC3E}">
        <p14:creationId xmlns:p14="http://schemas.microsoft.com/office/powerpoint/2010/main" val="317775752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339F4-70E6-0468-B523-48C956C2D8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249BF-822C-BA0B-2E2F-75A3767887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Rechthoek">
            <a:extLst>
              <a:ext uri="{FF2B5EF4-FFF2-40B4-BE49-F238E27FC236}">
                <a16:creationId xmlns:a16="http://schemas.microsoft.com/office/drawing/2014/main" id="{076CAA64-448A-D81D-6700-5AA252CE4B70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CA239018-92F4-8D5F-A4A5-6F5FCB9C6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33" r="2199" b="476"/>
          <a:stretch/>
        </p:blipFill>
        <p:spPr bwMode="gray">
          <a:xfrm>
            <a:off x="4345208" y="1124744"/>
            <a:ext cx="6430518" cy="5760640"/>
          </a:xfrm>
          <a:prstGeom prst="rect">
            <a:avLst/>
          </a:prstGeom>
        </p:spPr>
      </p:pic>
      <p:sp>
        <p:nvSpPr>
          <p:cNvPr id="5" name="Tijdelijke aanduiding voor tekst 1">
            <a:extLst>
              <a:ext uri="{FF2B5EF4-FFF2-40B4-BE49-F238E27FC236}">
                <a16:creationId xmlns:a16="http://schemas.microsoft.com/office/drawing/2014/main" id="{74CA31C6-54D0-374C-108F-B102564C56AC}"/>
              </a:ext>
            </a:extLst>
          </p:cNvPr>
          <p:cNvSpPr txBox="1">
            <a:spLocks/>
          </p:cNvSpPr>
          <p:nvPr/>
        </p:nvSpPr>
        <p:spPr>
          <a:xfrm>
            <a:off x="4511675" y="223490"/>
            <a:ext cx="7205663" cy="757238"/>
          </a:xfrm>
          <a:prstGeom prst="rect">
            <a:avLst/>
          </a:prstGeom>
        </p:spPr>
        <p:txBody>
          <a:bodyPr/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Char char="+"/>
              <a:defRPr sz="21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l-NL" sz="2600" b="1" dirty="0">
                <a:latin typeface="Zilla Slab"/>
              </a:rPr>
              <a:t>Figuur 5 Veel sectoren zijn het sterkst vertegenwoordigd in Regio Haarlemmermeer</a:t>
            </a:r>
          </a:p>
        </p:txBody>
      </p:sp>
    </p:spTree>
    <p:extLst>
      <p:ext uri="{BB962C8B-B14F-4D97-AF65-F5344CB8AC3E}">
        <p14:creationId xmlns:p14="http://schemas.microsoft.com/office/powerpoint/2010/main" val="206414119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6 Veel werkgelegenheid in Zakelijke diensten, handel, transport en logistiek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335" t="-1" r="1944" b="842"/>
          <a:stretch/>
        </p:blipFill>
        <p:spPr>
          <a:xfrm>
            <a:off x="4345208" y="1556792"/>
            <a:ext cx="6430518" cy="5256584"/>
          </a:xfrm>
        </p:spPr>
      </p:pic>
    </p:spTree>
    <p:extLst>
      <p:ext uri="{BB962C8B-B14F-4D97-AF65-F5344CB8AC3E}">
        <p14:creationId xmlns:p14="http://schemas.microsoft.com/office/powerpoint/2010/main" val="21690417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1">
            <a:extLst>
              <a:ext uri="{FF2B5EF4-FFF2-40B4-BE49-F238E27FC236}">
                <a16:creationId xmlns:a16="http://schemas.microsoft.com/office/drawing/2014/main" id="{7B66D067-B3A5-624D-B9BF-0CBBDA7C104D}"/>
              </a:ext>
            </a:extLst>
          </p:cNvPr>
          <p:cNvGrpSpPr/>
          <p:nvPr/>
        </p:nvGrpSpPr>
        <p:grpSpPr>
          <a:xfrm>
            <a:off x="-16571" y="36775"/>
            <a:ext cx="12206984" cy="6828355"/>
            <a:chOff x="-16571" y="400011"/>
            <a:chExt cx="12206984" cy="6828355"/>
          </a:xfrm>
        </p:grpSpPr>
        <p:sp>
          <p:nvSpPr>
            <p:cNvPr id="4" name="Rechthoek">
              <a:extLst>
                <a:ext uri="{FF2B5EF4-FFF2-40B4-BE49-F238E27FC236}">
                  <a16:creationId xmlns:a16="http://schemas.microsoft.com/office/drawing/2014/main" id="{784CFDD6-F164-ED83-BF27-4D256104CA8A}"/>
                </a:ext>
              </a:extLst>
            </p:cNvPr>
            <p:cNvSpPr/>
            <p:nvPr/>
          </p:nvSpPr>
          <p:spPr>
            <a:xfrm>
              <a:off x="-16571" y="400011"/>
              <a:ext cx="2871415" cy="5392627"/>
            </a:xfrm>
            <a:prstGeom prst="rect">
              <a:avLst/>
            </a:prstGeom>
            <a:solidFill>
              <a:srgbClr val="ECECEC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5" name="Rechthoek">
              <a:extLst>
                <a:ext uri="{FF2B5EF4-FFF2-40B4-BE49-F238E27FC236}">
                  <a16:creationId xmlns:a16="http://schemas.microsoft.com/office/drawing/2014/main" id="{E82A309C-DBCC-3D1B-A794-0EBAFAF2D162}"/>
                </a:ext>
              </a:extLst>
            </p:cNvPr>
            <p:cNvSpPr/>
            <p:nvPr/>
          </p:nvSpPr>
          <p:spPr>
            <a:xfrm>
              <a:off x="1" y="5732461"/>
              <a:ext cx="2854846" cy="1495905"/>
            </a:xfrm>
            <a:prstGeom prst="rect">
              <a:avLst/>
            </a:prstGeom>
            <a:solidFill>
              <a:srgbClr val="E11B22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>
                <a:solidFill>
                  <a:srgbClr val="E11B22"/>
                </a:solidFill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214906D-18D7-F3C4-0D8F-9E7A8F92F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8582" y="6092502"/>
              <a:ext cx="1800000" cy="462162"/>
            </a:xfrm>
            <a:prstGeom prst="rect">
              <a:avLst/>
            </a:prstGeom>
          </p:spPr>
        </p:pic>
        <p:sp>
          <p:nvSpPr>
            <p:cNvPr id="7" name="Rechthoek">
              <a:extLst>
                <a:ext uri="{FF2B5EF4-FFF2-40B4-BE49-F238E27FC236}">
                  <a16:creationId xmlns:a16="http://schemas.microsoft.com/office/drawing/2014/main" id="{AA880608-0585-0C2A-C9AE-9AD05F8AD37B}"/>
                </a:ext>
              </a:extLst>
            </p:cNvPr>
            <p:cNvSpPr/>
            <p:nvPr/>
          </p:nvSpPr>
          <p:spPr>
            <a:xfrm>
              <a:off x="2854847" y="5731200"/>
              <a:ext cx="9335566" cy="1497166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8" name="Tijdelijke aanduiding voor tekst 8">
              <a:extLst>
                <a:ext uri="{FF2B5EF4-FFF2-40B4-BE49-F238E27FC236}">
                  <a16:creationId xmlns:a16="http://schemas.microsoft.com/office/drawing/2014/main" id="{A4AA71A0-4F8B-85DB-9689-0476953525D5}"/>
                </a:ext>
              </a:extLst>
            </p:cNvPr>
            <p:cNvSpPr txBox="1">
              <a:spLocks/>
            </p:cNvSpPr>
            <p:nvPr/>
          </p:nvSpPr>
          <p:spPr>
            <a:xfrm>
              <a:off x="3260536" y="5981813"/>
              <a:ext cx="8524188" cy="664373"/>
            </a:xfrm>
            <a:prstGeom prst="rect">
              <a:avLst/>
            </a:prstGeom>
          </p:spPr>
          <p:txBody>
            <a:bodyPr/>
            <a:lstStyle>
              <a:lvl1pPr marL="287971" indent="-287971" algn="l" defTabSz="1219078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25000"/>
                <a:buFont typeface="Systeemlettertype"/>
                <a:buNone/>
                <a:defRPr sz="2400" b="1" i="0" kern="1200" baseline="0">
                  <a:solidFill>
                    <a:schemeClr val="tx1"/>
                  </a:solidFill>
                  <a:latin typeface="Zilla Slab" pitchFamily="2" charset="77"/>
                  <a:ea typeface="Zilla Slab" pitchFamily="2" charset="77"/>
                  <a:cs typeface="+mn-cs"/>
                </a:defRPr>
              </a:lvl1pPr>
              <a:lvl2pPr marL="575942" indent="-287971" algn="l" defTabSz="1219078" rtl="0" eaLnBrk="1" latinLnBrk="0" hangingPunct="1">
                <a:spcBef>
                  <a:spcPts val="0"/>
                </a:spcBef>
                <a:buFont typeface="Corbel" pitchFamily="34" charset="0"/>
                <a:buChar char="–"/>
                <a:defRPr sz="18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2pPr>
              <a:lvl3pPr marL="863914" indent="-287971" algn="l" defTabSz="1219078" rtl="0" eaLnBrk="1" latinLnBrk="0" hangingPunct="1">
                <a:spcBef>
                  <a:spcPts val="0"/>
                </a:spcBef>
                <a:buClrTx/>
                <a:buSzPct val="100000"/>
                <a:buFont typeface="Corbel" pitchFamily="34" charset="0"/>
                <a:buChar char="-"/>
                <a:defRPr sz="15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3pPr>
              <a:lvl4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4pPr>
              <a:lvl5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5pPr>
              <a:lvl6pPr marL="287971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6pPr>
              <a:lvl7pPr marL="575942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7pPr>
              <a:lvl8pPr marL="863914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133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8pPr>
              <a:lvl9pPr marL="0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9pPr>
            </a:lstStyle>
            <a:p>
              <a:pPr marL="0" lvl="0"/>
              <a:r>
                <a:rPr lang="nl-NL" sz="4400" dirty="0"/>
                <a:t>5.3 Amsterdam</a:t>
              </a:r>
              <a:endParaRPr lang="nl-NL" sz="3800" dirty="0"/>
            </a:p>
          </p:txBody>
        </p:sp>
        <p:sp>
          <p:nvSpPr>
            <p:cNvPr id="9" name="Rechthoek">
              <a:extLst>
                <a:ext uri="{FF2B5EF4-FFF2-40B4-BE49-F238E27FC236}">
                  <a16:creationId xmlns:a16="http://schemas.microsoft.com/office/drawing/2014/main" id="{9ABBAC5F-AC99-6678-1780-F9AF32A6237C}"/>
                </a:ext>
              </a:extLst>
            </p:cNvPr>
            <p:cNvSpPr/>
            <p:nvPr/>
          </p:nvSpPr>
          <p:spPr>
            <a:xfrm>
              <a:off x="2854847" y="5724069"/>
              <a:ext cx="9335566" cy="4571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10" name="Tijdelijke aanduiding voor tekst 8">
              <a:extLst>
                <a:ext uri="{FF2B5EF4-FFF2-40B4-BE49-F238E27FC236}">
                  <a16:creationId xmlns:a16="http://schemas.microsoft.com/office/drawing/2014/main" id="{E15AA55D-CD4B-B525-5A2A-8FF879ECA3DC}"/>
                </a:ext>
              </a:extLst>
            </p:cNvPr>
            <p:cNvSpPr txBox="1">
              <a:spLocks/>
            </p:cNvSpPr>
            <p:nvPr/>
          </p:nvSpPr>
          <p:spPr>
            <a:xfrm>
              <a:off x="401066" y="3941547"/>
              <a:ext cx="1949724" cy="2586993"/>
            </a:xfrm>
            <a:prstGeom prst="rect">
              <a:avLst/>
            </a:prstGeom>
          </p:spPr>
          <p:txBody>
            <a:bodyPr/>
            <a:lstStyle>
              <a:lvl1pPr marL="287971" indent="-287971" algn="l" defTabSz="1219078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25000"/>
                <a:buFont typeface="Systeemlettertype"/>
                <a:buNone/>
                <a:defRPr sz="2400" b="1" i="0" kern="1200" baseline="0">
                  <a:solidFill>
                    <a:schemeClr val="tx1"/>
                  </a:solidFill>
                  <a:latin typeface="Zilla Slab" pitchFamily="2" charset="77"/>
                  <a:ea typeface="Zilla Slab" pitchFamily="2" charset="77"/>
                  <a:cs typeface="+mn-cs"/>
                </a:defRPr>
              </a:lvl1pPr>
              <a:lvl2pPr marL="575942" indent="-287971" algn="l" defTabSz="1219078" rtl="0" eaLnBrk="1" latinLnBrk="0" hangingPunct="1">
                <a:spcBef>
                  <a:spcPts val="0"/>
                </a:spcBef>
                <a:buFont typeface="Corbel" pitchFamily="34" charset="0"/>
                <a:buChar char="–"/>
                <a:defRPr sz="18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2pPr>
              <a:lvl3pPr marL="863914" indent="-287971" algn="l" defTabSz="1219078" rtl="0" eaLnBrk="1" latinLnBrk="0" hangingPunct="1">
                <a:spcBef>
                  <a:spcPts val="0"/>
                </a:spcBef>
                <a:buClrTx/>
                <a:buSzPct val="100000"/>
                <a:buFont typeface="Corbel" pitchFamily="34" charset="0"/>
                <a:buChar char="-"/>
                <a:defRPr sz="15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3pPr>
              <a:lvl4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4pPr>
              <a:lvl5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5pPr>
              <a:lvl6pPr marL="287971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6pPr>
              <a:lvl7pPr marL="575942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7pPr>
              <a:lvl8pPr marL="863914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133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8pPr>
              <a:lvl9pPr marL="0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9pPr>
            </a:lstStyle>
            <a:p>
              <a:pPr>
                <a:lnSpc>
                  <a:spcPts val="1800"/>
                </a:lnSpc>
              </a:pPr>
              <a:endParaRPr lang="nl-NL" sz="1400" b="0" dirty="0">
                <a:latin typeface="Avenir Book" panose="02000503020000020003" pitchFamily="2" charset="0"/>
              </a:endParaRPr>
            </a:p>
          </p:txBody>
        </p:sp>
        <p:sp>
          <p:nvSpPr>
            <p:cNvPr id="12" name="Vrije vorm 30">
              <a:extLst>
                <a:ext uri="{FF2B5EF4-FFF2-40B4-BE49-F238E27FC236}">
                  <a16:creationId xmlns:a16="http://schemas.microsoft.com/office/drawing/2014/main" id="{B1BA5D75-A321-4F8D-E31B-4A44F686D0B7}"/>
                </a:ext>
              </a:extLst>
            </p:cNvPr>
            <p:cNvSpPr/>
            <p:nvPr/>
          </p:nvSpPr>
          <p:spPr>
            <a:xfrm>
              <a:off x="2398385" y="5308412"/>
              <a:ext cx="900000" cy="900000"/>
            </a:xfrm>
            <a:custGeom>
              <a:avLst/>
              <a:gdLst>
                <a:gd name="connsiteX0" fmla="*/ 894598 w 2073277"/>
                <a:gd name="connsiteY0" fmla="*/ 0 h 2073277"/>
                <a:gd name="connsiteX1" fmla="*/ 1178679 w 2073277"/>
                <a:gd name="connsiteY1" fmla="*/ 0 h 2073277"/>
                <a:gd name="connsiteX2" fmla="*/ 1178679 w 2073277"/>
                <a:gd name="connsiteY2" fmla="*/ 894599 h 2073277"/>
                <a:gd name="connsiteX3" fmla="*/ 2073277 w 2073277"/>
                <a:gd name="connsiteY3" fmla="*/ 894599 h 2073277"/>
                <a:gd name="connsiteX4" fmla="*/ 2073277 w 2073277"/>
                <a:gd name="connsiteY4" fmla="*/ 1178680 h 2073277"/>
                <a:gd name="connsiteX5" fmla="*/ 1178679 w 2073277"/>
                <a:gd name="connsiteY5" fmla="*/ 1178680 h 2073277"/>
                <a:gd name="connsiteX6" fmla="*/ 1178679 w 2073277"/>
                <a:gd name="connsiteY6" fmla="*/ 2073277 h 2073277"/>
                <a:gd name="connsiteX7" fmla="*/ 894598 w 2073277"/>
                <a:gd name="connsiteY7" fmla="*/ 2073277 h 2073277"/>
                <a:gd name="connsiteX8" fmla="*/ 894598 w 2073277"/>
                <a:gd name="connsiteY8" fmla="*/ 1178680 h 2073277"/>
                <a:gd name="connsiteX9" fmla="*/ 0 w 2073277"/>
                <a:gd name="connsiteY9" fmla="*/ 1178680 h 2073277"/>
                <a:gd name="connsiteX10" fmla="*/ 0 w 2073277"/>
                <a:gd name="connsiteY10" fmla="*/ 894599 h 2073277"/>
                <a:gd name="connsiteX11" fmla="*/ 894598 w 2073277"/>
                <a:gd name="connsiteY11" fmla="*/ 894599 h 207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73277" h="2073277">
                  <a:moveTo>
                    <a:pt x="894598" y="0"/>
                  </a:moveTo>
                  <a:lnTo>
                    <a:pt x="1178679" y="0"/>
                  </a:lnTo>
                  <a:lnTo>
                    <a:pt x="1178679" y="894599"/>
                  </a:lnTo>
                  <a:lnTo>
                    <a:pt x="2073277" y="894599"/>
                  </a:lnTo>
                  <a:lnTo>
                    <a:pt x="2073277" y="1178680"/>
                  </a:lnTo>
                  <a:lnTo>
                    <a:pt x="1178679" y="1178680"/>
                  </a:lnTo>
                  <a:lnTo>
                    <a:pt x="1178679" y="2073277"/>
                  </a:lnTo>
                  <a:lnTo>
                    <a:pt x="894598" y="2073277"/>
                  </a:lnTo>
                  <a:lnTo>
                    <a:pt x="894598" y="1178680"/>
                  </a:lnTo>
                  <a:lnTo>
                    <a:pt x="0" y="1178680"/>
                  </a:lnTo>
                  <a:lnTo>
                    <a:pt x="0" y="894599"/>
                  </a:lnTo>
                  <a:lnTo>
                    <a:pt x="894598" y="894599"/>
                  </a:lnTo>
                  <a:close/>
                </a:path>
              </a:pathLst>
            </a:cu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BAE4CFC0-F182-E988-1013-85E4A3368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249610" y="-1755576"/>
            <a:ext cx="7200800" cy="458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29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C9BCF56F-363F-1D40-B5F2-3E802B429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1.5 Forse prijsstijgingen maken leven structureel duurder in 2022</a:t>
            </a:r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F67229F0-462A-7A1A-F98E-408449BEECA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2551" r="2033" b="3615"/>
          <a:stretch/>
        </p:blipFill>
        <p:spPr>
          <a:xfrm>
            <a:off x="4364681" y="1556792"/>
            <a:ext cx="7275141" cy="4645571"/>
          </a:xfrm>
        </p:spPr>
      </p:pic>
    </p:spTree>
    <p:extLst>
      <p:ext uri="{BB962C8B-B14F-4D97-AF65-F5344CB8AC3E}">
        <p14:creationId xmlns:p14="http://schemas.microsoft.com/office/powerpoint/2010/main" val="2137233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1 Brede welvaart in Amsterdam</a:t>
            </a:r>
          </a:p>
        </p:txBody>
      </p:sp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B3CC320F-67CF-2BC1-C0DE-18E9093B6A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460" b="-461"/>
          <a:stretch/>
        </p:blipFill>
        <p:spPr bwMode="gray">
          <a:xfrm>
            <a:off x="4367014" y="1556792"/>
            <a:ext cx="561662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49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Tabel 1 Kerngegevens Amsterdam</a:t>
            </a:r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9B1EEA9A-44EB-4BCC-53C5-D990DD51C23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7545" t="8856" r="7779" b="45093"/>
          <a:stretch/>
        </p:blipFill>
        <p:spPr>
          <a:xfrm>
            <a:off x="4367014" y="1124744"/>
            <a:ext cx="7272908" cy="5616624"/>
          </a:xfrm>
        </p:spPr>
      </p:pic>
    </p:spTree>
    <p:extLst>
      <p:ext uri="{BB962C8B-B14F-4D97-AF65-F5344CB8AC3E}">
        <p14:creationId xmlns:p14="http://schemas.microsoft.com/office/powerpoint/2010/main" val="347434116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2 De Amsterdamse economie veerde op na coronajaar 2020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166" t="1" r="1939" b="-1452"/>
          <a:stretch/>
        </p:blipFill>
        <p:spPr>
          <a:xfrm>
            <a:off x="4345208" y="1556794"/>
            <a:ext cx="7294614" cy="4248470"/>
          </a:xfrm>
        </p:spPr>
      </p:pic>
    </p:spTree>
    <p:extLst>
      <p:ext uri="{BB962C8B-B14F-4D97-AF65-F5344CB8AC3E}">
        <p14:creationId xmlns:p14="http://schemas.microsoft.com/office/powerpoint/2010/main" val="27839106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3 Sterkste groei Amsterdam in grootste dienstensectoren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r="2191" b="817"/>
          <a:stretch/>
        </p:blipFill>
        <p:spPr>
          <a:xfrm>
            <a:off x="4367014" y="1556793"/>
            <a:ext cx="6430518" cy="5289089"/>
          </a:xfrm>
        </p:spPr>
      </p:pic>
    </p:spTree>
    <p:extLst>
      <p:ext uri="{BB962C8B-B14F-4D97-AF65-F5344CB8AC3E}">
        <p14:creationId xmlns:p14="http://schemas.microsoft.com/office/powerpoint/2010/main" val="155684460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4 Werkgelegenheidsgroei Financiële diensten blijft achter bij grote dienstensectoren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333" r="1942"/>
          <a:stretch/>
        </p:blipFill>
        <p:spPr>
          <a:xfrm>
            <a:off x="4345208" y="1556792"/>
            <a:ext cx="6430518" cy="5301208"/>
          </a:xfrm>
        </p:spPr>
      </p:pic>
    </p:spTree>
    <p:extLst>
      <p:ext uri="{BB962C8B-B14F-4D97-AF65-F5344CB8AC3E}">
        <p14:creationId xmlns:p14="http://schemas.microsoft.com/office/powerpoint/2010/main" val="71438502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1">
            <a:extLst>
              <a:ext uri="{FF2B5EF4-FFF2-40B4-BE49-F238E27FC236}">
                <a16:creationId xmlns:a16="http://schemas.microsoft.com/office/drawing/2014/main" id="{7B66D067-B3A5-624D-B9BF-0CBBDA7C104D}"/>
              </a:ext>
            </a:extLst>
          </p:cNvPr>
          <p:cNvGrpSpPr/>
          <p:nvPr/>
        </p:nvGrpSpPr>
        <p:grpSpPr>
          <a:xfrm>
            <a:off x="-16571" y="36775"/>
            <a:ext cx="12206984" cy="6828355"/>
            <a:chOff x="-16571" y="400011"/>
            <a:chExt cx="12206984" cy="6828355"/>
          </a:xfrm>
        </p:grpSpPr>
        <p:sp>
          <p:nvSpPr>
            <p:cNvPr id="4" name="Rechthoek">
              <a:extLst>
                <a:ext uri="{FF2B5EF4-FFF2-40B4-BE49-F238E27FC236}">
                  <a16:creationId xmlns:a16="http://schemas.microsoft.com/office/drawing/2014/main" id="{784CFDD6-F164-ED83-BF27-4D256104CA8A}"/>
                </a:ext>
              </a:extLst>
            </p:cNvPr>
            <p:cNvSpPr/>
            <p:nvPr/>
          </p:nvSpPr>
          <p:spPr>
            <a:xfrm>
              <a:off x="-16571" y="400011"/>
              <a:ext cx="2871415" cy="5392627"/>
            </a:xfrm>
            <a:prstGeom prst="rect">
              <a:avLst/>
            </a:prstGeom>
            <a:solidFill>
              <a:srgbClr val="ECECEC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5" name="Rechthoek">
              <a:extLst>
                <a:ext uri="{FF2B5EF4-FFF2-40B4-BE49-F238E27FC236}">
                  <a16:creationId xmlns:a16="http://schemas.microsoft.com/office/drawing/2014/main" id="{E82A309C-DBCC-3D1B-A794-0EBAFAF2D162}"/>
                </a:ext>
              </a:extLst>
            </p:cNvPr>
            <p:cNvSpPr/>
            <p:nvPr/>
          </p:nvSpPr>
          <p:spPr>
            <a:xfrm>
              <a:off x="1" y="5732461"/>
              <a:ext cx="2854846" cy="1495905"/>
            </a:xfrm>
            <a:prstGeom prst="rect">
              <a:avLst/>
            </a:prstGeom>
            <a:solidFill>
              <a:srgbClr val="E11B22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>
                <a:solidFill>
                  <a:srgbClr val="E11B22"/>
                </a:solidFill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214906D-18D7-F3C4-0D8F-9E7A8F92F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8582" y="6092502"/>
              <a:ext cx="1800000" cy="462162"/>
            </a:xfrm>
            <a:prstGeom prst="rect">
              <a:avLst/>
            </a:prstGeom>
          </p:spPr>
        </p:pic>
        <p:sp>
          <p:nvSpPr>
            <p:cNvPr id="7" name="Rechthoek">
              <a:extLst>
                <a:ext uri="{FF2B5EF4-FFF2-40B4-BE49-F238E27FC236}">
                  <a16:creationId xmlns:a16="http://schemas.microsoft.com/office/drawing/2014/main" id="{AA880608-0585-0C2A-C9AE-9AD05F8AD37B}"/>
                </a:ext>
              </a:extLst>
            </p:cNvPr>
            <p:cNvSpPr/>
            <p:nvPr/>
          </p:nvSpPr>
          <p:spPr>
            <a:xfrm>
              <a:off x="2854847" y="5731200"/>
              <a:ext cx="9335566" cy="1497166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8" name="Tijdelijke aanduiding voor tekst 8">
              <a:extLst>
                <a:ext uri="{FF2B5EF4-FFF2-40B4-BE49-F238E27FC236}">
                  <a16:creationId xmlns:a16="http://schemas.microsoft.com/office/drawing/2014/main" id="{A4AA71A0-4F8B-85DB-9689-0476953525D5}"/>
                </a:ext>
              </a:extLst>
            </p:cNvPr>
            <p:cNvSpPr txBox="1">
              <a:spLocks/>
            </p:cNvSpPr>
            <p:nvPr/>
          </p:nvSpPr>
          <p:spPr>
            <a:xfrm>
              <a:off x="3260536" y="5981813"/>
              <a:ext cx="8524188" cy="664373"/>
            </a:xfrm>
            <a:prstGeom prst="rect">
              <a:avLst/>
            </a:prstGeom>
          </p:spPr>
          <p:txBody>
            <a:bodyPr/>
            <a:lstStyle>
              <a:lvl1pPr marL="287971" indent="-287971" algn="l" defTabSz="1219078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25000"/>
                <a:buFont typeface="Systeemlettertype"/>
                <a:buNone/>
                <a:defRPr sz="2400" b="1" i="0" kern="1200" baseline="0">
                  <a:solidFill>
                    <a:schemeClr val="tx1"/>
                  </a:solidFill>
                  <a:latin typeface="Zilla Slab" pitchFamily="2" charset="77"/>
                  <a:ea typeface="Zilla Slab" pitchFamily="2" charset="77"/>
                  <a:cs typeface="+mn-cs"/>
                </a:defRPr>
              </a:lvl1pPr>
              <a:lvl2pPr marL="575942" indent="-287971" algn="l" defTabSz="1219078" rtl="0" eaLnBrk="1" latinLnBrk="0" hangingPunct="1">
                <a:spcBef>
                  <a:spcPts val="0"/>
                </a:spcBef>
                <a:buFont typeface="Corbel" pitchFamily="34" charset="0"/>
                <a:buChar char="–"/>
                <a:defRPr sz="18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2pPr>
              <a:lvl3pPr marL="863914" indent="-287971" algn="l" defTabSz="1219078" rtl="0" eaLnBrk="1" latinLnBrk="0" hangingPunct="1">
                <a:spcBef>
                  <a:spcPts val="0"/>
                </a:spcBef>
                <a:buClrTx/>
                <a:buSzPct val="100000"/>
                <a:buFont typeface="Corbel" pitchFamily="34" charset="0"/>
                <a:buChar char="-"/>
                <a:defRPr sz="15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3pPr>
              <a:lvl4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4pPr>
              <a:lvl5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5pPr>
              <a:lvl6pPr marL="287971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6pPr>
              <a:lvl7pPr marL="575942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7pPr>
              <a:lvl8pPr marL="863914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133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8pPr>
              <a:lvl9pPr marL="0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9pPr>
            </a:lstStyle>
            <a:p>
              <a:pPr marL="0" lvl="0"/>
              <a:r>
                <a:rPr lang="nl-NL" sz="4400" dirty="0"/>
                <a:t>5.4 Gooi en vechtstreek</a:t>
              </a:r>
              <a:endParaRPr lang="nl-NL" sz="3800" dirty="0"/>
            </a:p>
          </p:txBody>
        </p:sp>
        <p:sp>
          <p:nvSpPr>
            <p:cNvPr id="9" name="Rechthoek">
              <a:extLst>
                <a:ext uri="{FF2B5EF4-FFF2-40B4-BE49-F238E27FC236}">
                  <a16:creationId xmlns:a16="http://schemas.microsoft.com/office/drawing/2014/main" id="{9ABBAC5F-AC99-6678-1780-F9AF32A6237C}"/>
                </a:ext>
              </a:extLst>
            </p:cNvPr>
            <p:cNvSpPr/>
            <p:nvPr/>
          </p:nvSpPr>
          <p:spPr>
            <a:xfrm>
              <a:off x="2854847" y="5724069"/>
              <a:ext cx="9335566" cy="4571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10" name="Tijdelijke aanduiding voor tekst 8">
              <a:extLst>
                <a:ext uri="{FF2B5EF4-FFF2-40B4-BE49-F238E27FC236}">
                  <a16:creationId xmlns:a16="http://schemas.microsoft.com/office/drawing/2014/main" id="{E15AA55D-CD4B-B525-5A2A-8FF879ECA3DC}"/>
                </a:ext>
              </a:extLst>
            </p:cNvPr>
            <p:cNvSpPr txBox="1">
              <a:spLocks/>
            </p:cNvSpPr>
            <p:nvPr/>
          </p:nvSpPr>
          <p:spPr>
            <a:xfrm>
              <a:off x="401066" y="3941547"/>
              <a:ext cx="1949724" cy="2586993"/>
            </a:xfrm>
            <a:prstGeom prst="rect">
              <a:avLst/>
            </a:prstGeom>
          </p:spPr>
          <p:txBody>
            <a:bodyPr/>
            <a:lstStyle>
              <a:lvl1pPr marL="287971" indent="-287971" algn="l" defTabSz="1219078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25000"/>
                <a:buFont typeface="Systeemlettertype"/>
                <a:buNone/>
                <a:defRPr sz="2400" b="1" i="0" kern="1200" baseline="0">
                  <a:solidFill>
                    <a:schemeClr val="tx1"/>
                  </a:solidFill>
                  <a:latin typeface="Zilla Slab" pitchFamily="2" charset="77"/>
                  <a:ea typeface="Zilla Slab" pitchFamily="2" charset="77"/>
                  <a:cs typeface="+mn-cs"/>
                </a:defRPr>
              </a:lvl1pPr>
              <a:lvl2pPr marL="575942" indent="-287971" algn="l" defTabSz="1219078" rtl="0" eaLnBrk="1" latinLnBrk="0" hangingPunct="1">
                <a:spcBef>
                  <a:spcPts val="0"/>
                </a:spcBef>
                <a:buFont typeface="Corbel" pitchFamily="34" charset="0"/>
                <a:buChar char="–"/>
                <a:defRPr sz="18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2pPr>
              <a:lvl3pPr marL="863914" indent="-287971" algn="l" defTabSz="1219078" rtl="0" eaLnBrk="1" latinLnBrk="0" hangingPunct="1">
                <a:spcBef>
                  <a:spcPts val="0"/>
                </a:spcBef>
                <a:buClrTx/>
                <a:buSzPct val="100000"/>
                <a:buFont typeface="Corbel" pitchFamily="34" charset="0"/>
                <a:buChar char="-"/>
                <a:defRPr sz="15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3pPr>
              <a:lvl4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4pPr>
              <a:lvl5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5pPr>
              <a:lvl6pPr marL="287971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6pPr>
              <a:lvl7pPr marL="575942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7pPr>
              <a:lvl8pPr marL="863914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133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8pPr>
              <a:lvl9pPr marL="0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9pPr>
            </a:lstStyle>
            <a:p>
              <a:pPr>
                <a:lnSpc>
                  <a:spcPts val="1800"/>
                </a:lnSpc>
              </a:pPr>
              <a:endParaRPr lang="nl-NL" sz="1400" b="0" dirty="0">
                <a:latin typeface="Avenir Book" panose="02000503020000020003" pitchFamily="2" charset="0"/>
              </a:endParaRPr>
            </a:p>
          </p:txBody>
        </p:sp>
        <p:sp>
          <p:nvSpPr>
            <p:cNvPr id="12" name="Vrije vorm 30">
              <a:extLst>
                <a:ext uri="{FF2B5EF4-FFF2-40B4-BE49-F238E27FC236}">
                  <a16:creationId xmlns:a16="http://schemas.microsoft.com/office/drawing/2014/main" id="{B1BA5D75-A321-4F8D-E31B-4A44F686D0B7}"/>
                </a:ext>
              </a:extLst>
            </p:cNvPr>
            <p:cNvSpPr/>
            <p:nvPr/>
          </p:nvSpPr>
          <p:spPr>
            <a:xfrm>
              <a:off x="2398385" y="5308412"/>
              <a:ext cx="900000" cy="900000"/>
            </a:xfrm>
            <a:custGeom>
              <a:avLst/>
              <a:gdLst>
                <a:gd name="connsiteX0" fmla="*/ 894598 w 2073277"/>
                <a:gd name="connsiteY0" fmla="*/ 0 h 2073277"/>
                <a:gd name="connsiteX1" fmla="*/ 1178679 w 2073277"/>
                <a:gd name="connsiteY1" fmla="*/ 0 h 2073277"/>
                <a:gd name="connsiteX2" fmla="*/ 1178679 w 2073277"/>
                <a:gd name="connsiteY2" fmla="*/ 894599 h 2073277"/>
                <a:gd name="connsiteX3" fmla="*/ 2073277 w 2073277"/>
                <a:gd name="connsiteY3" fmla="*/ 894599 h 2073277"/>
                <a:gd name="connsiteX4" fmla="*/ 2073277 w 2073277"/>
                <a:gd name="connsiteY4" fmla="*/ 1178680 h 2073277"/>
                <a:gd name="connsiteX5" fmla="*/ 1178679 w 2073277"/>
                <a:gd name="connsiteY5" fmla="*/ 1178680 h 2073277"/>
                <a:gd name="connsiteX6" fmla="*/ 1178679 w 2073277"/>
                <a:gd name="connsiteY6" fmla="*/ 2073277 h 2073277"/>
                <a:gd name="connsiteX7" fmla="*/ 894598 w 2073277"/>
                <a:gd name="connsiteY7" fmla="*/ 2073277 h 2073277"/>
                <a:gd name="connsiteX8" fmla="*/ 894598 w 2073277"/>
                <a:gd name="connsiteY8" fmla="*/ 1178680 h 2073277"/>
                <a:gd name="connsiteX9" fmla="*/ 0 w 2073277"/>
                <a:gd name="connsiteY9" fmla="*/ 1178680 h 2073277"/>
                <a:gd name="connsiteX10" fmla="*/ 0 w 2073277"/>
                <a:gd name="connsiteY10" fmla="*/ 894599 h 2073277"/>
                <a:gd name="connsiteX11" fmla="*/ 894598 w 2073277"/>
                <a:gd name="connsiteY11" fmla="*/ 894599 h 207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73277" h="2073277">
                  <a:moveTo>
                    <a:pt x="894598" y="0"/>
                  </a:moveTo>
                  <a:lnTo>
                    <a:pt x="1178679" y="0"/>
                  </a:lnTo>
                  <a:lnTo>
                    <a:pt x="1178679" y="894599"/>
                  </a:lnTo>
                  <a:lnTo>
                    <a:pt x="2073277" y="894599"/>
                  </a:lnTo>
                  <a:lnTo>
                    <a:pt x="2073277" y="1178680"/>
                  </a:lnTo>
                  <a:lnTo>
                    <a:pt x="1178679" y="1178680"/>
                  </a:lnTo>
                  <a:lnTo>
                    <a:pt x="1178679" y="2073277"/>
                  </a:lnTo>
                  <a:lnTo>
                    <a:pt x="894598" y="2073277"/>
                  </a:lnTo>
                  <a:lnTo>
                    <a:pt x="894598" y="1178680"/>
                  </a:lnTo>
                  <a:lnTo>
                    <a:pt x="0" y="1178680"/>
                  </a:lnTo>
                  <a:lnTo>
                    <a:pt x="0" y="894599"/>
                  </a:lnTo>
                  <a:lnTo>
                    <a:pt x="894598" y="894599"/>
                  </a:lnTo>
                  <a:close/>
                </a:path>
              </a:pathLst>
            </a:cu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BAE4CFC0-F182-E988-1013-85E4A3368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249610" y="-1755576"/>
            <a:ext cx="7200800" cy="458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749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1 Brede welvaart in Gooi en Vechtstreek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1" r="460" b="-461"/>
          <a:stretch/>
        </p:blipFill>
        <p:spPr>
          <a:xfrm>
            <a:off x="4367014" y="1556792"/>
            <a:ext cx="5616624" cy="5040560"/>
          </a:xfrm>
        </p:spPr>
      </p:pic>
    </p:spTree>
    <p:extLst>
      <p:ext uri="{BB962C8B-B14F-4D97-AF65-F5344CB8AC3E}">
        <p14:creationId xmlns:p14="http://schemas.microsoft.com/office/powerpoint/2010/main" val="254513418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Tabel 1 Kerngegevens Gooi en Vechtstreek</a:t>
            </a:r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B6C8BDBD-4A5F-F10F-2D5B-8B610EF664F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7540" t="8843" r="7837" b="45135"/>
          <a:stretch/>
        </p:blipFill>
        <p:spPr>
          <a:xfrm>
            <a:off x="4367014" y="1124744"/>
            <a:ext cx="7272908" cy="5616624"/>
          </a:xfrm>
        </p:spPr>
      </p:pic>
    </p:spTree>
    <p:extLst>
      <p:ext uri="{BB962C8B-B14F-4D97-AF65-F5344CB8AC3E}">
        <p14:creationId xmlns:p14="http://schemas.microsoft.com/office/powerpoint/2010/main" val="23405700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2 Na de coronaschok veerde economie Gooi en Vechtstreek op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29" t="-38" r="1936" b="-1276"/>
          <a:stretch/>
        </p:blipFill>
        <p:spPr>
          <a:xfrm>
            <a:off x="4345208" y="1556794"/>
            <a:ext cx="7294614" cy="4248470"/>
          </a:xfrm>
        </p:spPr>
      </p:pic>
    </p:spTree>
    <p:extLst>
      <p:ext uri="{BB962C8B-B14F-4D97-AF65-F5344CB8AC3E}">
        <p14:creationId xmlns:p14="http://schemas.microsoft.com/office/powerpoint/2010/main" val="355281181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5BA3CEE2-9C50-E37D-6DA9-2742405BE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r>
              <a:rPr lang="nl-NL" dirty="0"/>
              <a:t>Figuur 3 Informatie en communicatie prominente sector in Gooi en Vechtstreek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D5C81E-3022-DE9E-CE21-07B3DC577C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-228" r="1865" b="717"/>
          <a:stretch/>
        </p:blipFill>
        <p:spPr>
          <a:xfrm>
            <a:off x="4367014" y="1556793"/>
            <a:ext cx="6430518" cy="5289089"/>
          </a:xfrm>
        </p:spPr>
      </p:pic>
    </p:spTree>
    <p:extLst>
      <p:ext uri="{BB962C8B-B14F-4D97-AF65-F5344CB8AC3E}">
        <p14:creationId xmlns:p14="http://schemas.microsoft.com/office/powerpoint/2010/main" val="2647384027"/>
      </p:ext>
    </p:extLst>
  </p:cSld>
  <p:clrMapOvr>
    <a:masterClrMapping/>
  </p:clrMapOvr>
</p:sld>
</file>

<file path=ppt/theme/theme1.xml><?xml version="1.0" encoding="utf-8"?>
<a:theme xmlns:a="http://schemas.openxmlformats.org/drawingml/2006/main" name="MRA">
  <a:themeElements>
    <a:clrScheme name="Kleuren MRA">
      <a:dk1>
        <a:srgbClr val="000000"/>
      </a:dk1>
      <a:lt1>
        <a:srgbClr val="FFFFFF"/>
      </a:lt1>
      <a:dk2>
        <a:srgbClr val="000000"/>
      </a:dk2>
      <a:lt2>
        <a:srgbClr val="BEBEBE"/>
      </a:lt2>
      <a:accent1>
        <a:srgbClr val="EC0000"/>
      </a:accent1>
      <a:accent2>
        <a:srgbClr val="0065D5"/>
      </a:accent2>
      <a:accent3>
        <a:srgbClr val="FFE600"/>
      </a:accent3>
      <a:accent4>
        <a:srgbClr val="00A4E8"/>
      </a:accent4>
      <a:accent5>
        <a:srgbClr val="009864"/>
      </a:accent5>
      <a:accent6>
        <a:srgbClr val="942190"/>
      </a:accent6>
      <a:hlink>
        <a:srgbClr val="000000"/>
      </a:hlink>
      <a:folHlink>
        <a:srgbClr val="000000"/>
      </a:folHlink>
    </a:clrScheme>
    <a:fontScheme name="Letterype MRA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EVMRA-001" id="{8D595BB4-E453-6547-B683-0E73342B3827}" vid="{4EAB9918-E9A6-CE40-9143-A6433760F555}"/>
    </a:ext>
  </a:extLst>
</a:theme>
</file>

<file path=ppt/theme/theme2.xml><?xml version="1.0" encoding="utf-8"?>
<a:theme xmlns:a="http://schemas.openxmlformats.org/drawingml/2006/main" name="Office-thema">
  <a:themeElements>
    <a:clrScheme name="Kleuren MRA">
      <a:dk1>
        <a:srgbClr val="000000"/>
      </a:dk1>
      <a:lt1>
        <a:srgbClr val="FFFFFF"/>
      </a:lt1>
      <a:dk2>
        <a:srgbClr val="000000"/>
      </a:dk2>
      <a:lt2>
        <a:srgbClr val="BEBEBE"/>
      </a:lt2>
      <a:accent1>
        <a:srgbClr val="EC0000"/>
      </a:accent1>
      <a:accent2>
        <a:srgbClr val="0065D5"/>
      </a:accent2>
      <a:accent3>
        <a:srgbClr val="FFE600"/>
      </a:accent3>
      <a:accent4>
        <a:srgbClr val="00A4E8"/>
      </a:accent4>
      <a:accent5>
        <a:srgbClr val="009864"/>
      </a:accent5>
      <a:accent6>
        <a:srgbClr val="942190"/>
      </a:accent6>
      <a:hlink>
        <a:srgbClr val="000000"/>
      </a:hlink>
      <a:folHlink>
        <a:srgbClr val="000000"/>
      </a:folHlink>
    </a:clrScheme>
    <a:fontScheme name="Letterype MRA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leuren MRA">
      <a:dk1>
        <a:srgbClr val="000000"/>
      </a:dk1>
      <a:lt1>
        <a:srgbClr val="FFFFFF"/>
      </a:lt1>
      <a:dk2>
        <a:srgbClr val="000000"/>
      </a:dk2>
      <a:lt2>
        <a:srgbClr val="BEBEBE"/>
      </a:lt2>
      <a:accent1>
        <a:srgbClr val="EC0000"/>
      </a:accent1>
      <a:accent2>
        <a:srgbClr val="0065D5"/>
      </a:accent2>
      <a:accent3>
        <a:srgbClr val="FFE600"/>
      </a:accent3>
      <a:accent4>
        <a:srgbClr val="00A4E8"/>
      </a:accent4>
      <a:accent5>
        <a:srgbClr val="009864"/>
      </a:accent5>
      <a:accent6>
        <a:srgbClr val="942190"/>
      </a:accent6>
      <a:hlink>
        <a:srgbClr val="000000"/>
      </a:hlink>
      <a:folHlink>
        <a:srgbClr val="000000"/>
      </a:folHlink>
    </a:clrScheme>
    <a:fontScheme name="Letterype MRA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1438</TotalTime>
  <Words>1452</Words>
  <Application>Microsoft Office PowerPoint</Application>
  <PresentationFormat>Aangepast</PresentationFormat>
  <Paragraphs>278</Paragraphs>
  <Slides>132</Slides>
  <Notes>106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132</vt:i4>
      </vt:variant>
    </vt:vector>
  </HeadingPairs>
  <TitlesOfParts>
    <vt:vector size="141" baseType="lpstr">
      <vt:lpstr>Arial</vt:lpstr>
      <vt:lpstr>Avenir</vt:lpstr>
      <vt:lpstr>Avenir Book</vt:lpstr>
      <vt:lpstr>Corbel</vt:lpstr>
      <vt:lpstr>Systeemlettertype</vt:lpstr>
      <vt:lpstr>Wingdings</vt:lpstr>
      <vt:lpstr>Zilla Slab</vt:lpstr>
      <vt:lpstr>Zilla Slab Light</vt:lpstr>
      <vt:lpstr>MRA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Onno Lassooy</dc:creator>
  <cp:keywords/>
  <dc:description>Versie 1.0 - 23 februari 2017_x000d_
Ontwikkeling sjabloon en macro's:_x000d_
www.JoulesUnlimited.nl</dc:description>
  <cp:lastModifiedBy>Koeman, Linda</cp:lastModifiedBy>
  <cp:revision>153</cp:revision>
  <dcterms:created xsi:type="dcterms:W3CDTF">2020-10-29T09:33:36Z</dcterms:created>
  <dcterms:modified xsi:type="dcterms:W3CDTF">2023-09-14T12:37:10Z</dcterms:modified>
  <cp:category/>
</cp:coreProperties>
</file>