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9" r:id="rId4"/>
    <p:sldId id="271" r:id="rId5"/>
    <p:sldId id="270" r:id="rId6"/>
    <p:sldId id="276" r:id="rId7"/>
    <p:sldId id="278" r:id="rId8"/>
    <p:sldId id="260" r:id="rId9"/>
    <p:sldId id="261" r:id="rId10"/>
    <p:sldId id="277" r:id="rId11"/>
    <p:sldId id="272" r:id="rId12"/>
    <p:sldId id="273" r:id="rId13"/>
    <p:sldId id="279" r:id="rId14"/>
    <p:sldId id="274" r:id="rId15"/>
    <p:sldId id="275" r:id="rId16"/>
    <p:sldId id="280" r:id="rId17"/>
    <p:sldId id="268" r:id="rId18"/>
    <p:sldId id="269" r:id="rId19"/>
  </p:sldIdLst>
  <p:sldSz cx="24382413" cy="13716000"/>
  <p:notesSz cx="6858000" cy="9144000"/>
  <p:defaultTextStyle>
    <a:defPPr>
      <a:defRPr lang="nl-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11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6405"/>
  </p:normalViewPr>
  <p:slideViewPr>
    <p:cSldViewPr snapToGrid="0" snapToObjects="1">
      <p:cViewPr varScale="1">
        <p:scale>
          <a:sx n="26" d="100"/>
          <a:sy n="26" d="100"/>
        </p:scale>
        <p:origin x="150" y="1404"/>
      </p:cViewPr>
      <p:guideLst>
        <p:guide orient="horz" pos="432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">
            <a:extLst>
              <a:ext uri="{FF2B5EF4-FFF2-40B4-BE49-F238E27FC236}">
                <a16:creationId xmlns:a16="http://schemas.microsoft.com/office/drawing/2014/main" id="{7A2DDD6D-0D0D-EC45-8842-120F3EC368B5}"/>
              </a:ext>
            </a:extLst>
          </p:cNvPr>
          <p:cNvSpPr/>
          <p:nvPr userDrawn="1"/>
        </p:nvSpPr>
        <p:spPr>
          <a:xfrm>
            <a:off x="7160926" y="0"/>
            <a:ext cx="17238419" cy="743095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8" name="Rechthoek">
            <a:extLst>
              <a:ext uri="{FF2B5EF4-FFF2-40B4-BE49-F238E27FC236}">
                <a16:creationId xmlns:a16="http://schemas.microsoft.com/office/drawing/2014/main" id="{CAAD592B-E796-1445-A301-A31724FA10F5}"/>
              </a:ext>
            </a:extLst>
          </p:cNvPr>
          <p:cNvSpPr/>
          <p:nvPr userDrawn="1"/>
        </p:nvSpPr>
        <p:spPr>
          <a:xfrm>
            <a:off x="7160926" y="7423434"/>
            <a:ext cx="17238419" cy="6307934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2" name="Afbeelding" descr="Afbeelding">
            <a:extLst>
              <a:ext uri="{FF2B5EF4-FFF2-40B4-BE49-F238E27FC236}">
                <a16:creationId xmlns:a16="http://schemas.microsoft.com/office/drawing/2014/main" id="{74B3CC16-D25B-F644-AC21-40737C5B7B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257828" y="1120666"/>
            <a:ext cx="4154546" cy="1080223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ijdelijke aanduiding voor afbeelding 25">
            <a:extLst>
              <a:ext uri="{FF2B5EF4-FFF2-40B4-BE49-F238E27FC236}">
                <a16:creationId xmlns:a16="http://schemas.microsoft.com/office/drawing/2014/main" id="{40F4EA4B-0897-B744-94F3-52E1177CC4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57712" y="0"/>
            <a:ext cx="17224700" cy="7423434"/>
          </a:xfrm>
          <a:custGeom>
            <a:avLst/>
            <a:gdLst>
              <a:gd name="connsiteX0" fmla="*/ 0 w 17224700"/>
              <a:gd name="connsiteY0" fmla="*/ 0 h 7423434"/>
              <a:gd name="connsiteX1" fmla="*/ 17224700 w 17224700"/>
              <a:gd name="connsiteY1" fmla="*/ 0 h 7423434"/>
              <a:gd name="connsiteX2" fmla="*/ 17224700 w 17224700"/>
              <a:gd name="connsiteY2" fmla="*/ 7423434 h 7423434"/>
              <a:gd name="connsiteX3" fmla="*/ 894599 w 17224700"/>
              <a:gd name="connsiteY3" fmla="*/ 7423434 h 7423434"/>
              <a:gd name="connsiteX4" fmla="*/ 894599 w 17224700"/>
              <a:gd name="connsiteY4" fmla="*/ 7146869 h 7423434"/>
              <a:gd name="connsiteX5" fmla="*/ 0 w 17224700"/>
              <a:gd name="connsiteY5" fmla="*/ 7146869 h 7423434"/>
              <a:gd name="connsiteX6" fmla="*/ 0 w 17224700"/>
              <a:gd name="connsiteY6" fmla="*/ 6252270 h 7423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224700" h="7423434">
                <a:moveTo>
                  <a:pt x="0" y="0"/>
                </a:moveTo>
                <a:lnTo>
                  <a:pt x="17224700" y="0"/>
                </a:lnTo>
                <a:lnTo>
                  <a:pt x="17224700" y="7423434"/>
                </a:lnTo>
                <a:lnTo>
                  <a:pt x="894599" y="7423434"/>
                </a:lnTo>
                <a:lnTo>
                  <a:pt x="894599" y="7146869"/>
                </a:lnTo>
                <a:lnTo>
                  <a:pt x="0" y="7146869"/>
                </a:lnTo>
                <a:lnTo>
                  <a:pt x="0" y="625227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grpSp>
        <p:nvGrpSpPr>
          <p:cNvPr id="27" name="Groepeer">
            <a:extLst>
              <a:ext uri="{FF2B5EF4-FFF2-40B4-BE49-F238E27FC236}">
                <a16:creationId xmlns:a16="http://schemas.microsoft.com/office/drawing/2014/main" id="{922D556D-0E82-2A44-B09F-3FF56675FDD4}"/>
              </a:ext>
            </a:extLst>
          </p:cNvPr>
          <p:cNvGrpSpPr/>
          <p:nvPr userDrawn="1"/>
        </p:nvGrpSpPr>
        <p:grpSpPr>
          <a:xfrm>
            <a:off x="5979034" y="6252271"/>
            <a:ext cx="2073276" cy="2073276"/>
            <a:chOff x="0" y="0"/>
            <a:chExt cx="2073275" cy="2073275"/>
          </a:xfrm>
          <a:solidFill>
            <a:schemeClr val="tx1"/>
          </a:solidFill>
        </p:grpSpPr>
        <p:sp>
          <p:nvSpPr>
            <p:cNvPr id="28" name="Rechthoek">
              <a:extLst>
                <a:ext uri="{FF2B5EF4-FFF2-40B4-BE49-F238E27FC236}">
                  <a16:creationId xmlns:a16="http://schemas.microsoft.com/office/drawing/2014/main" id="{853ECE44-5D15-9748-8825-E3C15DD98D83}"/>
                </a:ext>
              </a:extLst>
            </p:cNvPr>
            <p:cNvSpPr/>
            <p:nvPr/>
          </p:nvSpPr>
          <p:spPr>
            <a:xfrm>
              <a:off x="894597" y="-1"/>
              <a:ext cx="284081" cy="2073276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2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29" name="Rechthoek">
              <a:extLst>
                <a:ext uri="{FF2B5EF4-FFF2-40B4-BE49-F238E27FC236}">
                  <a16:creationId xmlns:a16="http://schemas.microsoft.com/office/drawing/2014/main" id="{E0D2287C-829A-6C46-AB33-AC6A1687BA56}"/>
                </a:ext>
              </a:extLst>
            </p:cNvPr>
            <p:cNvSpPr/>
            <p:nvPr/>
          </p:nvSpPr>
          <p:spPr>
            <a:xfrm rot="16200000">
              <a:off x="894597" y="0"/>
              <a:ext cx="284081" cy="2073276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28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30" name="Tijdelijke aanduiding voor titel 17">
            <a:extLst>
              <a:ext uri="{FF2B5EF4-FFF2-40B4-BE49-F238E27FC236}">
                <a16:creationId xmlns:a16="http://schemas.microsoft.com/office/drawing/2014/main" id="{F7DF13CF-9F1B-3241-8BA5-69CF9C3CBB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58491" y="8325547"/>
            <a:ext cx="13472337" cy="375415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b="1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Presentatie titel</a:t>
            </a:r>
            <a:br>
              <a:rPr lang="nl-NL" dirty="0"/>
            </a:br>
            <a:r>
              <a:rPr lang="nl-NL" dirty="0"/>
              <a:t>tweede regel</a:t>
            </a:r>
            <a:br>
              <a:rPr lang="nl-NL" dirty="0"/>
            </a:br>
            <a:r>
              <a:rPr lang="nl-NL" dirty="0"/>
              <a:t>derde regel</a:t>
            </a:r>
          </a:p>
        </p:txBody>
      </p:sp>
      <p:sp>
        <p:nvSpPr>
          <p:cNvPr id="31" name="Tijdelijke aanduiding voor tekst 8">
            <a:extLst>
              <a:ext uri="{FF2B5EF4-FFF2-40B4-BE49-F238E27FC236}">
                <a16:creationId xmlns:a16="http://schemas.microsoft.com/office/drawing/2014/main" id="{C3775D11-C08E-F64D-A9A0-6B53D8F349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57715" y="12376708"/>
            <a:ext cx="13473113" cy="513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Avenir Roman" panose="02000503020000020003" pitchFamily="2" charset="0"/>
              </a:defRPr>
            </a:lvl1pPr>
          </a:lstStyle>
          <a:p>
            <a:r>
              <a:rPr lang="nl-NL" dirty="0"/>
              <a:t>Presentatie ondertitel</a:t>
            </a:r>
          </a:p>
        </p:txBody>
      </p:sp>
      <p:sp>
        <p:nvSpPr>
          <p:cNvPr id="33" name="Tijdelijke aanduiding voor tekst 21">
            <a:extLst>
              <a:ext uri="{FF2B5EF4-FFF2-40B4-BE49-F238E27FC236}">
                <a16:creationId xmlns:a16="http://schemas.microsoft.com/office/drawing/2014/main" id="{D21A5EBA-B2A1-9345-83FA-0BFC89D64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5827" y="11198966"/>
            <a:ext cx="4603750" cy="448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Avenir Roman" panose="02000503020000020003" pitchFamily="2" charset="0"/>
              </a:defRPr>
            </a:lvl1pPr>
          </a:lstStyle>
          <a:p>
            <a:r>
              <a:rPr lang="nl-NL" dirty="0"/>
              <a:t>Datum</a:t>
            </a:r>
          </a:p>
        </p:txBody>
      </p:sp>
      <p:sp>
        <p:nvSpPr>
          <p:cNvPr id="35" name="Tijdelijke aanduiding voor tekst 21">
            <a:extLst>
              <a:ext uri="{FF2B5EF4-FFF2-40B4-BE49-F238E27FC236}">
                <a16:creationId xmlns:a16="http://schemas.microsoft.com/office/drawing/2014/main" id="{93FF3B07-0CD1-E444-98E1-FD004B453C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20702" y="12441378"/>
            <a:ext cx="4603750" cy="4487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0">
                <a:latin typeface="Avenir Roman" panose="02000503020000020003" pitchFamily="2" charset="0"/>
              </a:defRPr>
            </a:lvl1pPr>
          </a:lstStyle>
          <a:p>
            <a:r>
              <a:rPr lang="nl-NL" dirty="0"/>
              <a:t>Afdeling / Organisatie</a:t>
            </a:r>
          </a:p>
        </p:txBody>
      </p:sp>
      <p:sp>
        <p:nvSpPr>
          <p:cNvPr id="36" name="Tijdelijke aanduiding voor tekst 21">
            <a:extLst>
              <a:ext uri="{FF2B5EF4-FFF2-40B4-BE49-F238E27FC236}">
                <a16:creationId xmlns:a16="http://schemas.microsoft.com/office/drawing/2014/main" id="{111C0330-46C5-8141-AFB2-43863A3BE8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20702" y="11927947"/>
            <a:ext cx="4603750" cy="4487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0">
                <a:latin typeface="Avenir Roman" panose="02000503020000020003" pitchFamily="2" charset="0"/>
              </a:defRPr>
            </a:lvl1pPr>
          </a:lstStyle>
          <a:p>
            <a:r>
              <a:rPr lang="nl-NL" dirty="0"/>
              <a:t>Naam Auteur</a:t>
            </a:r>
          </a:p>
        </p:txBody>
      </p:sp>
    </p:spTree>
    <p:extLst>
      <p:ext uri="{BB962C8B-B14F-4D97-AF65-F5344CB8AC3E}">
        <p14:creationId xmlns:p14="http://schemas.microsoft.com/office/powerpoint/2010/main" val="163486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beeld, 1/2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hoek">
            <a:extLst>
              <a:ext uri="{FF2B5EF4-FFF2-40B4-BE49-F238E27FC236}">
                <a16:creationId xmlns:a16="http://schemas.microsoft.com/office/drawing/2014/main" id="{EF59B150-94AA-9742-94FA-2C79C328F838}"/>
              </a:ext>
            </a:extLst>
          </p:cNvPr>
          <p:cNvSpPr/>
          <p:nvPr userDrawn="1"/>
        </p:nvSpPr>
        <p:spPr>
          <a:xfrm>
            <a:off x="1" y="3042930"/>
            <a:ext cx="12190412" cy="1067307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12201530" y="-18454"/>
            <a:ext cx="12180883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-1" y="-1"/>
            <a:ext cx="12190413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9AFBC22D-E731-8448-914F-67D2AF1D4C26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13418056" y="4141798"/>
            <a:ext cx="9784845" cy="8983662"/>
          </a:xfrm>
          <a:prstGeom prst="rect">
            <a:avLst/>
          </a:prstGeom>
        </p:spPr>
        <p:txBody>
          <a:bodyPr lIns="0">
            <a:noAutofit/>
          </a:bodyPr>
          <a:lstStyle>
            <a:lvl1pPr marL="571500" indent="-571500">
              <a:buClr>
                <a:srgbClr val="E11B22"/>
              </a:buClr>
              <a:buSzPct val="125000"/>
              <a:buFont typeface="Systeemlettertype regulier"/>
              <a:buChar char="+"/>
              <a:defRPr sz="36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ijdelijke aanduiding voor tekst 21">
            <a:extLst>
              <a:ext uri="{FF2B5EF4-FFF2-40B4-BE49-F238E27FC236}">
                <a16:creationId xmlns:a16="http://schemas.microsoft.com/office/drawing/2014/main" id="{33D4188A-3BA4-3649-A402-678E6CABB9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2753" y="767360"/>
            <a:ext cx="9784874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11" name="Tijdelijke aanduiding voor tekst 21">
            <a:extLst>
              <a:ext uri="{FF2B5EF4-FFF2-40B4-BE49-F238E27FC236}">
                <a16:creationId xmlns:a16="http://schemas.microsoft.com/office/drawing/2014/main" id="{3796026E-3056-9D4C-937B-A25B3D0F1F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2723" y="1523999"/>
            <a:ext cx="9784874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19" name="Tijdelijke aanduiding voor afbeelding 18">
            <a:extLst>
              <a:ext uri="{FF2B5EF4-FFF2-40B4-BE49-F238E27FC236}">
                <a16:creationId xmlns:a16="http://schemas.microsoft.com/office/drawing/2014/main" id="{63F503D4-F0F7-9546-A70B-C56E205380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3043238"/>
            <a:ext cx="12190413" cy="10672762"/>
          </a:xfrm>
          <a:custGeom>
            <a:avLst/>
            <a:gdLst>
              <a:gd name="connsiteX0" fmla="*/ 0 w 12190413"/>
              <a:gd name="connsiteY0" fmla="*/ 0 h 10672762"/>
              <a:gd name="connsiteX1" fmla="*/ 11604628 w 12190413"/>
              <a:gd name="connsiteY1" fmla="*/ 0 h 10672762"/>
              <a:gd name="connsiteX2" fmla="*/ 11604628 w 12190413"/>
              <a:gd name="connsiteY2" fmla="*/ 187631 h 10672762"/>
              <a:gd name="connsiteX3" fmla="*/ 12190413 w 12190413"/>
              <a:gd name="connsiteY3" fmla="*/ 187631 h 10672762"/>
              <a:gd name="connsiteX4" fmla="*/ 12190413 w 12190413"/>
              <a:gd name="connsiteY4" fmla="*/ 10672762 h 10672762"/>
              <a:gd name="connsiteX5" fmla="*/ 0 w 12190413"/>
              <a:gd name="connsiteY5" fmla="*/ 10672762 h 1067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0413" h="10672762">
                <a:moveTo>
                  <a:pt x="0" y="0"/>
                </a:moveTo>
                <a:lnTo>
                  <a:pt x="11604628" y="0"/>
                </a:lnTo>
                <a:lnTo>
                  <a:pt x="11604628" y="187631"/>
                </a:lnTo>
                <a:lnTo>
                  <a:pt x="12190413" y="187631"/>
                </a:lnTo>
                <a:lnTo>
                  <a:pt x="12190413" y="10672762"/>
                </a:lnTo>
                <a:lnTo>
                  <a:pt x="0" y="106727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20" name="Vrije vorm 19">
            <a:extLst>
              <a:ext uri="{FF2B5EF4-FFF2-40B4-BE49-F238E27FC236}">
                <a16:creationId xmlns:a16="http://schemas.microsoft.com/office/drawing/2014/main" id="{4E4E42E7-6E7D-D747-83DA-2413FA3EB6AA}"/>
              </a:ext>
            </a:extLst>
          </p:cNvPr>
          <p:cNvSpPr/>
          <p:nvPr userDrawn="1"/>
        </p:nvSpPr>
        <p:spPr>
          <a:xfrm>
            <a:off x="11604628" y="2451098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28" name="Afbeelding" descr="Afbeelding">
            <a:extLst>
              <a:ext uri="{FF2B5EF4-FFF2-40B4-BE49-F238E27FC236}">
                <a16:creationId xmlns:a16="http://schemas.microsoft.com/office/drawing/2014/main" id="{C30EA2CD-7BA3-514B-B8F2-D85D90CD4E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3418027" y="12640681"/>
            <a:ext cx="1864465" cy="4847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13402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 tussen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hoek">
            <a:extLst>
              <a:ext uri="{FF2B5EF4-FFF2-40B4-BE49-F238E27FC236}">
                <a16:creationId xmlns:a16="http://schemas.microsoft.com/office/drawing/2014/main" id="{9F956AF0-0C53-184F-818A-EE85B75F0E71}"/>
              </a:ext>
            </a:extLst>
          </p:cNvPr>
          <p:cNvSpPr/>
          <p:nvPr userDrawn="1"/>
        </p:nvSpPr>
        <p:spPr>
          <a:xfrm>
            <a:off x="0" y="1261534"/>
            <a:ext cx="24382412" cy="124544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0" name="Rechthoek">
            <a:extLst>
              <a:ext uri="{FF2B5EF4-FFF2-40B4-BE49-F238E27FC236}">
                <a16:creationId xmlns:a16="http://schemas.microsoft.com/office/drawing/2014/main" id="{5F4287C6-8AF6-4B43-B0D1-E4625E5E15AB}"/>
              </a:ext>
            </a:extLst>
          </p:cNvPr>
          <p:cNvSpPr/>
          <p:nvPr userDrawn="1"/>
        </p:nvSpPr>
        <p:spPr>
          <a:xfrm>
            <a:off x="0" y="-14156"/>
            <a:ext cx="1864668" cy="1261535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" name="Rechthoek">
            <a:extLst>
              <a:ext uri="{FF2B5EF4-FFF2-40B4-BE49-F238E27FC236}">
                <a16:creationId xmlns:a16="http://schemas.microsoft.com/office/drawing/2014/main" id="{F7358D31-CCD9-0942-8F51-C0BD6CCCD9E9}"/>
              </a:ext>
            </a:extLst>
          </p:cNvPr>
          <p:cNvSpPr/>
          <p:nvPr userDrawn="1"/>
        </p:nvSpPr>
        <p:spPr>
          <a:xfrm>
            <a:off x="1864667" y="-1"/>
            <a:ext cx="22519333" cy="1261535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2D42A507-6BCD-7E4D-9933-B65FDDFE62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275689"/>
            <a:ext cx="24382412" cy="12440311"/>
          </a:xfrm>
          <a:custGeom>
            <a:avLst/>
            <a:gdLst>
              <a:gd name="connsiteX0" fmla="*/ 0 w 24382412"/>
              <a:gd name="connsiteY0" fmla="*/ 0 h 12440311"/>
              <a:gd name="connsiteX1" fmla="*/ 1255066 w 24382412"/>
              <a:gd name="connsiteY1" fmla="*/ 0 h 12440311"/>
              <a:gd name="connsiteX2" fmla="*/ 1255066 w 24382412"/>
              <a:gd name="connsiteY2" fmla="*/ 156014 h 12440311"/>
              <a:gd name="connsiteX3" fmla="*/ 1846899 w 24382412"/>
              <a:gd name="connsiteY3" fmla="*/ 156014 h 12440311"/>
              <a:gd name="connsiteX4" fmla="*/ 1846899 w 24382412"/>
              <a:gd name="connsiteY4" fmla="*/ 747845 h 12440311"/>
              <a:gd name="connsiteX5" fmla="*/ 2034836 w 24382412"/>
              <a:gd name="connsiteY5" fmla="*/ 747845 h 12440311"/>
              <a:gd name="connsiteX6" fmla="*/ 2034836 w 24382412"/>
              <a:gd name="connsiteY6" fmla="*/ 156014 h 12440311"/>
              <a:gd name="connsiteX7" fmla="*/ 2626668 w 24382412"/>
              <a:gd name="connsiteY7" fmla="*/ 156014 h 12440311"/>
              <a:gd name="connsiteX8" fmla="*/ 2626668 w 24382412"/>
              <a:gd name="connsiteY8" fmla="*/ 0 h 12440311"/>
              <a:gd name="connsiteX9" fmla="*/ 24382412 w 24382412"/>
              <a:gd name="connsiteY9" fmla="*/ 0 h 12440311"/>
              <a:gd name="connsiteX10" fmla="*/ 24382412 w 24382412"/>
              <a:gd name="connsiteY10" fmla="*/ 12440311 h 12440311"/>
              <a:gd name="connsiteX11" fmla="*/ 0 w 24382412"/>
              <a:gd name="connsiteY11" fmla="*/ 12440311 h 1244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82412" h="12440311">
                <a:moveTo>
                  <a:pt x="0" y="0"/>
                </a:moveTo>
                <a:lnTo>
                  <a:pt x="1255066" y="0"/>
                </a:lnTo>
                <a:lnTo>
                  <a:pt x="1255066" y="156014"/>
                </a:lnTo>
                <a:lnTo>
                  <a:pt x="1846899" y="156014"/>
                </a:lnTo>
                <a:lnTo>
                  <a:pt x="1846899" y="747845"/>
                </a:lnTo>
                <a:lnTo>
                  <a:pt x="2034836" y="747845"/>
                </a:lnTo>
                <a:lnTo>
                  <a:pt x="2034836" y="156014"/>
                </a:lnTo>
                <a:lnTo>
                  <a:pt x="2626668" y="156014"/>
                </a:lnTo>
                <a:lnTo>
                  <a:pt x="2626668" y="0"/>
                </a:lnTo>
                <a:lnTo>
                  <a:pt x="24382412" y="0"/>
                </a:lnTo>
                <a:lnTo>
                  <a:pt x="24382412" y="12440311"/>
                </a:lnTo>
                <a:lnTo>
                  <a:pt x="0" y="124403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1" name="Vrije vorm 20">
            <a:extLst>
              <a:ext uri="{FF2B5EF4-FFF2-40B4-BE49-F238E27FC236}">
                <a16:creationId xmlns:a16="http://schemas.microsoft.com/office/drawing/2014/main" id="{BDD81772-DA9F-BD43-AFCF-83D52F7B9946}"/>
              </a:ext>
            </a:extLst>
          </p:cNvPr>
          <p:cNvSpPr/>
          <p:nvPr userDrawn="1"/>
        </p:nvSpPr>
        <p:spPr>
          <a:xfrm>
            <a:off x="1255066" y="651932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5F5B074A-8D44-684E-88A3-0278931F9856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-1588" y="3705726"/>
            <a:ext cx="24384000" cy="757187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8800" b="1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0566799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">
            <a:extLst>
              <a:ext uri="{FF2B5EF4-FFF2-40B4-BE49-F238E27FC236}">
                <a16:creationId xmlns:a16="http://schemas.microsoft.com/office/drawing/2014/main" id="{C097D9F7-B924-B748-94F7-28E562F9A636}"/>
              </a:ext>
            </a:extLst>
          </p:cNvPr>
          <p:cNvSpPr/>
          <p:nvPr userDrawn="1"/>
        </p:nvSpPr>
        <p:spPr>
          <a:xfrm>
            <a:off x="5061031" y="0"/>
            <a:ext cx="19321381" cy="1156074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4" name="Rechthoek">
            <a:extLst>
              <a:ext uri="{FF2B5EF4-FFF2-40B4-BE49-F238E27FC236}">
                <a16:creationId xmlns:a16="http://schemas.microsoft.com/office/drawing/2014/main" id="{32E1343D-94E5-C246-900B-305ECD182336}"/>
              </a:ext>
            </a:extLst>
          </p:cNvPr>
          <p:cNvSpPr/>
          <p:nvPr userDrawn="1"/>
        </p:nvSpPr>
        <p:spPr>
          <a:xfrm>
            <a:off x="5061032" y="11564470"/>
            <a:ext cx="19318735" cy="2151529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" name="Rechthoek">
            <a:extLst>
              <a:ext uri="{FF2B5EF4-FFF2-40B4-BE49-F238E27FC236}">
                <a16:creationId xmlns:a16="http://schemas.microsoft.com/office/drawing/2014/main" id="{98E24191-3DA1-624D-8927-ABF1ECE577DE}"/>
              </a:ext>
            </a:extLst>
          </p:cNvPr>
          <p:cNvSpPr/>
          <p:nvPr userDrawn="1"/>
        </p:nvSpPr>
        <p:spPr>
          <a:xfrm>
            <a:off x="-61119" y="11561760"/>
            <a:ext cx="5115603" cy="2151528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58F6FA84-9647-E245-9940-331D85164E96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5061031" y="0"/>
            <a:ext cx="19327811" cy="11563350"/>
          </a:xfrm>
          <a:custGeom>
            <a:avLst/>
            <a:gdLst>
              <a:gd name="connsiteX0" fmla="*/ 0 w 19327811"/>
              <a:gd name="connsiteY0" fmla="*/ 0 h 11563350"/>
              <a:gd name="connsiteX1" fmla="*/ 19327811 w 19327811"/>
              <a:gd name="connsiteY1" fmla="*/ 0 h 11563350"/>
              <a:gd name="connsiteX2" fmla="*/ 19327811 w 19327811"/>
              <a:gd name="connsiteY2" fmla="*/ 11563350 h 11563350"/>
              <a:gd name="connsiteX3" fmla="*/ 1277724 w 19327811"/>
              <a:gd name="connsiteY3" fmla="*/ 11563350 h 11563350"/>
              <a:gd name="connsiteX4" fmla="*/ 1277724 w 19327811"/>
              <a:gd name="connsiteY4" fmla="*/ 11259719 h 11563350"/>
              <a:gd name="connsiteX5" fmla="*/ 311230 w 19327811"/>
              <a:gd name="connsiteY5" fmla="*/ 11259719 h 11563350"/>
              <a:gd name="connsiteX6" fmla="*/ 311230 w 19327811"/>
              <a:gd name="connsiteY6" fmla="*/ 10293225 h 11563350"/>
              <a:gd name="connsiteX7" fmla="*/ 4318 w 19327811"/>
              <a:gd name="connsiteY7" fmla="*/ 10293225 h 11563350"/>
              <a:gd name="connsiteX8" fmla="*/ 4318 w 19327811"/>
              <a:gd name="connsiteY8" fmla="*/ 11259719 h 11563350"/>
              <a:gd name="connsiteX9" fmla="*/ 0 w 19327811"/>
              <a:gd name="connsiteY9" fmla="*/ 11259719 h 1156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327811" h="11563350">
                <a:moveTo>
                  <a:pt x="0" y="0"/>
                </a:moveTo>
                <a:lnTo>
                  <a:pt x="19327811" y="0"/>
                </a:lnTo>
                <a:lnTo>
                  <a:pt x="19327811" y="11563350"/>
                </a:lnTo>
                <a:lnTo>
                  <a:pt x="1277724" y="11563350"/>
                </a:lnTo>
                <a:lnTo>
                  <a:pt x="1277724" y="11259719"/>
                </a:lnTo>
                <a:lnTo>
                  <a:pt x="311230" y="11259719"/>
                </a:lnTo>
                <a:lnTo>
                  <a:pt x="311230" y="10293225"/>
                </a:lnTo>
                <a:lnTo>
                  <a:pt x="4318" y="10293225"/>
                </a:lnTo>
                <a:lnTo>
                  <a:pt x="4318" y="11259719"/>
                </a:lnTo>
                <a:lnTo>
                  <a:pt x="0" y="1125971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15" name="Vrije vorm 14">
            <a:extLst>
              <a:ext uri="{FF2B5EF4-FFF2-40B4-BE49-F238E27FC236}">
                <a16:creationId xmlns:a16="http://schemas.microsoft.com/office/drawing/2014/main" id="{2DAA4D2E-844D-F049-B439-4EDF9225091C}"/>
              </a:ext>
            </a:extLst>
          </p:cNvPr>
          <p:cNvSpPr/>
          <p:nvPr userDrawn="1"/>
        </p:nvSpPr>
        <p:spPr>
          <a:xfrm>
            <a:off x="4092424" y="10290050"/>
            <a:ext cx="2239900" cy="2239899"/>
          </a:xfrm>
          <a:custGeom>
            <a:avLst/>
            <a:gdLst>
              <a:gd name="connsiteX0" fmla="*/ 966494 w 2239900"/>
              <a:gd name="connsiteY0" fmla="*/ 0 h 2239899"/>
              <a:gd name="connsiteX1" fmla="*/ 1273406 w 2239900"/>
              <a:gd name="connsiteY1" fmla="*/ 0 h 2239899"/>
              <a:gd name="connsiteX2" fmla="*/ 1273406 w 2239900"/>
              <a:gd name="connsiteY2" fmla="*/ 966494 h 2239899"/>
              <a:gd name="connsiteX3" fmla="*/ 2239900 w 2239900"/>
              <a:gd name="connsiteY3" fmla="*/ 966494 h 2239899"/>
              <a:gd name="connsiteX4" fmla="*/ 2239900 w 2239900"/>
              <a:gd name="connsiteY4" fmla="*/ 1273406 h 2239899"/>
              <a:gd name="connsiteX5" fmla="*/ 1273406 w 2239900"/>
              <a:gd name="connsiteY5" fmla="*/ 1273406 h 2239899"/>
              <a:gd name="connsiteX6" fmla="*/ 1273406 w 2239900"/>
              <a:gd name="connsiteY6" fmla="*/ 2239899 h 2239899"/>
              <a:gd name="connsiteX7" fmla="*/ 966494 w 2239900"/>
              <a:gd name="connsiteY7" fmla="*/ 2239899 h 2239899"/>
              <a:gd name="connsiteX8" fmla="*/ 966494 w 2239900"/>
              <a:gd name="connsiteY8" fmla="*/ 1273406 h 2239899"/>
              <a:gd name="connsiteX9" fmla="*/ 0 w 2239900"/>
              <a:gd name="connsiteY9" fmla="*/ 1273406 h 2239899"/>
              <a:gd name="connsiteX10" fmla="*/ 0 w 2239900"/>
              <a:gd name="connsiteY10" fmla="*/ 966494 h 2239899"/>
              <a:gd name="connsiteX11" fmla="*/ 966494 w 2239900"/>
              <a:gd name="connsiteY11" fmla="*/ 966494 h 223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39900" h="2239899">
                <a:moveTo>
                  <a:pt x="966494" y="0"/>
                </a:moveTo>
                <a:lnTo>
                  <a:pt x="1273406" y="0"/>
                </a:lnTo>
                <a:lnTo>
                  <a:pt x="1273406" y="966494"/>
                </a:lnTo>
                <a:lnTo>
                  <a:pt x="2239900" y="966494"/>
                </a:lnTo>
                <a:lnTo>
                  <a:pt x="2239900" y="1273406"/>
                </a:lnTo>
                <a:lnTo>
                  <a:pt x="1273406" y="1273406"/>
                </a:lnTo>
                <a:lnTo>
                  <a:pt x="1273406" y="2239899"/>
                </a:lnTo>
                <a:lnTo>
                  <a:pt x="966494" y="2239899"/>
                </a:lnTo>
                <a:lnTo>
                  <a:pt x="966494" y="1273406"/>
                </a:lnTo>
                <a:lnTo>
                  <a:pt x="0" y="1273406"/>
                </a:lnTo>
                <a:lnTo>
                  <a:pt x="0" y="966494"/>
                </a:lnTo>
                <a:lnTo>
                  <a:pt x="966494" y="966494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" name="Afbeelding" descr="Afbeelding">
            <a:extLst>
              <a:ext uri="{FF2B5EF4-FFF2-40B4-BE49-F238E27FC236}">
                <a16:creationId xmlns:a16="http://schemas.microsoft.com/office/drawing/2014/main" id="{2A20811B-2C20-5842-8C62-4353EBFDAE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57447" y="7569118"/>
            <a:ext cx="2852855" cy="741770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Rechthoek 15">
            <a:extLst>
              <a:ext uri="{FF2B5EF4-FFF2-40B4-BE49-F238E27FC236}">
                <a16:creationId xmlns:a16="http://schemas.microsoft.com/office/drawing/2014/main" id="{DD888114-6E42-0849-B8C7-E367D061219F}"/>
              </a:ext>
            </a:extLst>
          </p:cNvPr>
          <p:cNvSpPr/>
          <p:nvPr userDrawn="1"/>
        </p:nvSpPr>
        <p:spPr>
          <a:xfrm>
            <a:off x="833461" y="8637425"/>
            <a:ext cx="332644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 err="1">
                <a:effectLst/>
                <a:latin typeface="Avenir Roman" panose="02000503020000020003" pitchFamily="2" charset="0"/>
              </a:rPr>
              <a:t>Strawinskylaan</a:t>
            </a:r>
            <a:r>
              <a:rPr lang="nl-NL" sz="1400" dirty="0">
                <a:effectLst/>
                <a:latin typeface="Avenir Roman" panose="02000503020000020003" pitchFamily="2" charset="0"/>
              </a:rPr>
              <a:t> 1779 (WTC, I-toren)  </a:t>
            </a:r>
          </a:p>
          <a:p>
            <a:r>
              <a:rPr lang="nl-NL" sz="1400" dirty="0">
                <a:effectLst/>
                <a:latin typeface="Avenir Roman" panose="02000503020000020003" pitchFamily="2" charset="0"/>
              </a:rPr>
              <a:t>1077 XX Amsterdam</a:t>
            </a:r>
          </a:p>
          <a:p>
            <a:endParaRPr lang="nl-NL" sz="1400" dirty="0">
              <a:effectLst/>
              <a:latin typeface="Avenir Roman" panose="02000503020000020003" pitchFamily="2" charset="0"/>
            </a:endParaRPr>
          </a:p>
          <a:p>
            <a:r>
              <a:rPr lang="nl-NL" sz="1400" dirty="0" err="1">
                <a:effectLst/>
                <a:latin typeface="Avenir Roman" panose="02000503020000020003" pitchFamily="2" charset="0"/>
              </a:rPr>
              <a:t>info@metropoolregioamsterdam.nl</a:t>
            </a:r>
            <a:endParaRPr lang="nl-NL" sz="1400" dirty="0">
              <a:effectLst/>
              <a:latin typeface="Avenir Roman" panose="02000503020000020003" pitchFamily="2" charset="0"/>
            </a:endParaRPr>
          </a:p>
          <a:p>
            <a:r>
              <a:rPr lang="nl-NL" sz="1400" dirty="0" err="1">
                <a:effectLst/>
                <a:latin typeface="Avenir Roman" panose="02000503020000020003" pitchFamily="2" charset="0"/>
              </a:rPr>
              <a:t>www.metropoolregioamsterdam.nl</a:t>
            </a:r>
            <a:endParaRPr lang="nl-NL" sz="1400" dirty="0">
              <a:effectLst/>
              <a:latin typeface="Avenir Roman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4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">
            <a:extLst>
              <a:ext uri="{FF2B5EF4-FFF2-40B4-BE49-F238E27FC236}">
                <a16:creationId xmlns:a16="http://schemas.microsoft.com/office/drawing/2014/main" id="{7A2DDD6D-0D0D-EC45-8842-120F3EC368B5}"/>
              </a:ext>
            </a:extLst>
          </p:cNvPr>
          <p:cNvSpPr/>
          <p:nvPr userDrawn="1"/>
        </p:nvSpPr>
        <p:spPr>
          <a:xfrm>
            <a:off x="7157711" y="14288"/>
            <a:ext cx="17238419" cy="2200889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7" name="Rechthoek">
            <a:extLst>
              <a:ext uri="{FF2B5EF4-FFF2-40B4-BE49-F238E27FC236}">
                <a16:creationId xmlns:a16="http://schemas.microsoft.com/office/drawing/2014/main" id="{E21D7D3E-ECA9-124E-9F13-4A69EE65D372}"/>
              </a:ext>
            </a:extLst>
          </p:cNvPr>
          <p:cNvSpPr/>
          <p:nvPr userDrawn="1"/>
        </p:nvSpPr>
        <p:spPr>
          <a:xfrm>
            <a:off x="0" y="0"/>
            <a:ext cx="7157712" cy="2200889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>
              <a:solidFill>
                <a:srgbClr val="E11B22"/>
              </a:solidFill>
            </a:endParaRPr>
          </a:p>
        </p:txBody>
      </p:sp>
      <p:sp>
        <p:nvSpPr>
          <p:cNvPr id="19" name="Rechthoek">
            <a:extLst>
              <a:ext uri="{FF2B5EF4-FFF2-40B4-BE49-F238E27FC236}">
                <a16:creationId xmlns:a16="http://schemas.microsoft.com/office/drawing/2014/main" id="{E907F402-9147-7744-B1DF-521B70F38669}"/>
              </a:ext>
            </a:extLst>
          </p:cNvPr>
          <p:cNvSpPr/>
          <p:nvPr userDrawn="1"/>
        </p:nvSpPr>
        <p:spPr>
          <a:xfrm>
            <a:off x="0" y="2193394"/>
            <a:ext cx="7157711" cy="1152260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" name="Tijdelijke aanduiding voor tekst 21">
            <a:extLst>
              <a:ext uri="{FF2B5EF4-FFF2-40B4-BE49-F238E27FC236}">
                <a16:creationId xmlns:a16="http://schemas.microsoft.com/office/drawing/2014/main" id="{C021A3A0-785E-F44D-93B7-4F08E36BFA8A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8815388" y="423532"/>
            <a:ext cx="13381872" cy="118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8000" b="1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Agenda / inhoud</a:t>
            </a:r>
          </a:p>
        </p:txBody>
      </p:sp>
      <p:sp>
        <p:nvSpPr>
          <p:cNvPr id="22" name="Tijdelijke aanduiding voor tekst 25">
            <a:extLst>
              <a:ext uri="{FF2B5EF4-FFF2-40B4-BE49-F238E27FC236}">
                <a16:creationId xmlns:a16="http://schemas.microsoft.com/office/drawing/2014/main" id="{3551F9B7-37DA-4346-96FE-A610341D1DA3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8815387" y="3471863"/>
            <a:ext cx="13381873" cy="9653597"/>
          </a:xfrm>
          <a:prstGeom prst="rect">
            <a:avLst/>
          </a:prstGeom>
        </p:spPr>
        <p:txBody>
          <a:bodyPr lIns="0">
            <a:noAutofit/>
          </a:bodyPr>
          <a:lstStyle>
            <a:lvl1pPr marL="1255713" indent="-1255713">
              <a:buClr>
                <a:srgbClr val="E11B22"/>
              </a:buClr>
              <a:buSzPct val="125000"/>
              <a:buFont typeface="Systeemlettertype regulier"/>
              <a:buChar char="+"/>
              <a:tabLst/>
              <a:defRPr sz="60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2" name="Tijdelijke aanduiding voor afbeelding 31">
            <a:extLst>
              <a:ext uri="{FF2B5EF4-FFF2-40B4-BE49-F238E27FC236}">
                <a16:creationId xmlns:a16="http://schemas.microsoft.com/office/drawing/2014/main" id="{CD1E54A7-E7F4-EB4D-BF72-D43785DFCA8F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0" y="2200275"/>
            <a:ext cx="7158038" cy="11515725"/>
          </a:xfrm>
          <a:custGeom>
            <a:avLst/>
            <a:gdLst>
              <a:gd name="connsiteX0" fmla="*/ 0 w 7158038"/>
              <a:gd name="connsiteY0" fmla="*/ 0 h 11515725"/>
              <a:gd name="connsiteX1" fmla="*/ 7158038 w 7158038"/>
              <a:gd name="connsiteY1" fmla="*/ 0 h 11515725"/>
              <a:gd name="connsiteX2" fmla="*/ 7158038 w 7158038"/>
              <a:gd name="connsiteY2" fmla="*/ 11515725 h 11515725"/>
              <a:gd name="connsiteX3" fmla="*/ 0 w 7158038"/>
              <a:gd name="connsiteY3" fmla="*/ 11515725 h 1151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58038" h="11515725">
                <a:moveTo>
                  <a:pt x="0" y="0"/>
                </a:moveTo>
                <a:lnTo>
                  <a:pt x="7158038" y="0"/>
                </a:lnTo>
                <a:lnTo>
                  <a:pt x="7158038" y="11515725"/>
                </a:lnTo>
                <a:lnTo>
                  <a:pt x="0" y="115157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34" name="Vrije vorm 33">
            <a:extLst>
              <a:ext uri="{FF2B5EF4-FFF2-40B4-BE49-F238E27FC236}">
                <a16:creationId xmlns:a16="http://schemas.microsoft.com/office/drawing/2014/main" id="{E62AC288-9CF4-8446-BB48-1C72716B553A}"/>
              </a:ext>
            </a:extLst>
          </p:cNvPr>
          <p:cNvSpPr/>
          <p:nvPr userDrawn="1"/>
        </p:nvSpPr>
        <p:spPr>
          <a:xfrm>
            <a:off x="6265229" y="1014715"/>
            <a:ext cx="2073277" cy="2073277"/>
          </a:xfrm>
          <a:custGeom>
            <a:avLst/>
            <a:gdLst>
              <a:gd name="connsiteX0" fmla="*/ 894598 w 2073277"/>
              <a:gd name="connsiteY0" fmla="*/ 0 h 2073277"/>
              <a:gd name="connsiteX1" fmla="*/ 1178679 w 2073277"/>
              <a:gd name="connsiteY1" fmla="*/ 0 h 2073277"/>
              <a:gd name="connsiteX2" fmla="*/ 1178679 w 2073277"/>
              <a:gd name="connsiteY2" fmla="*/ 894599 h 2073277"/>
              <a:gd name="connsiteX3" fmla="*/ 2073277 w 2073277"/>
              <a:gd name="connsiteY3" fmla="*/ 894599 h 2073277"/>
              <a:gd name="connsiteX4" fmla="*/ 2073277 w 2073277"/>
              <a:gd name="connsiteY4" fmla="*/ 1178680 h 2073277"/>
              <a:gd name="connsiteX5" fmla="*/ 1178679 w 2073277"/>
              <a:gd name="connsiteY5" fmla="*/ 1178680 h 2073277"/>
              <a:gd name="connsiteX6" fmla="*/ 1178679 w 2073277"/>
              <a:gd name="connsiteY6" fmla="*/ 2073277 h 2073277"/>
              <a:gd name="connsiteX7" fmla="*/ 894598 w 2073277"/>
              <a:gd name="connsiteY7" fmla="*/ 2073277 h 2073277"/>
              <a:gd name="connsiteX8" fmla="*/ 894598 w 2073277"/>
              <a:gd name="connsiteY8" fmla="*/ 1178680 h 2073277"/>
              <a:gd name="connsiteX9" fmla="*/ 0 w 2073277"/>
              <a:gd name="connsiteY9" fmla="*/ 1178680 h 2073277"/>
              <a:gd name="connsiteX10" fmla="*/ 0 w 2073277"/>
              <a:gd name="connsiteY10" fmla="*/ 894599 h 2073277"/>
              <a:gd name="connsiteX11" fmla="*/ 894598 w 2073277"/>
              <a:gd name="connsiteY11" fmla="*/ 894599 h 2073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73277" h="2073277">
                <a:moveTo>
                  <a:pt x="894598" y="0"/>
                </a:moveTo>
                <a:lnTo>
                  <a:pt x="1178679" y="0"/>
                </a:lnTo>
                <a:lnTo>
                  <a:pt x="1178679" y="894599"/>
                </a:lnTo>
                <a:lnTo>
                  <a:pt x="2073277" y="894599"/>
                </a:lnTo>
                <a:lnTo>
                  <a:pt x="2073277" y="1178680"/>
                </a:lnTo>
                <a:lnTo>
                  <a:pt x="1178679" y="1178680"/>
                </a:lnTo>
                <a:lnTo>
                  <a:pt x="1178679" y="2073277"/>
                </a:lnTo>
                <a:lnTo>
                  <a:pt x="894598" y="2073277"/>
                </a:lnTo>
                <a:lnTo>
                  <a:pt x="894598" y="1178680"/>
                </a:lnTo>
                <a:lnTo>
                  <a:pt x="0" y="1178680"/>
                </a:lnTo>
                <a:lnTo>
                  <a:pt x="0" y="894599"/>
                </a:lnTo>
                <a:lnTo>
                  <a:pt x="894598" y="894599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048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2825832" y="-1"/>
            <a:ext cx="21556581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-62773" y="-1"/>
            <a:ext cx="2888606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grpSp>
        <p:nvGrpSpPr>
          <p:cNvPr id="8" name="Groepeer">
            <a:extLst>
              <a:ext uri="{FF2B5EF4-FFF2-40B4-BE49-F238E27FC236}">
                <a16:creationId xmlns:a16="http://schemas.microsoft.com/office/drawing/2014/main" id="{AEB7F63B-66DA-6845-B2C7-6AFAB40A6377}"/>
              </a:ext>
            </a:extLst>
          </p:cNvPr>
          <p:cNvGrpSpPr/>
          <p:nvPr userDrawn="1"/>
        </p:nvGrpSpPr>
        <p:grpSpPr>
          <a:xfrm>
            <a:off x="2228932" y="2451099"/>
            <a:ext cx="1371601" cy="1371601"/>
            <a:chOff x="0" y="0"/>
            <a:chExt cx="1371600" cy="1371600"/>
          </a:xfrm>
          <a:solidFill>
            <a:schemeClr val="tx1"/>
          </a:solidFill>
        </p:grpSpPr>
        <p:sp>
          <p:nvSpPr>
            <p:cNvPr id="9" name="Rechthoek">
              <a:extLst>
                <a:ext uri="{FF2B5EF4-FFF2-40B4-BE49-F238E27FC236}">
                  <a16:creationId xmlns:a16="http://schemas.microsoft.com/office/drawing/2014/main" id="{BE4563AB-D994-E740-B3C1-CBB5569F6CC5}"/>
                </a:ext>
              </a:extLst>
            </p:cNvPr>
            <p:cNvSpPr/>
            <p:nvPr/>
          </p:nvSpPr>
          <p:spPr>
            <a:xfrm>
              <a:off x="591831" y="-1"/>
              <a:ext cx="187938" cy="137160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0" name="Rechthoek">
              <a:extLst>
                <a:ext uri="{FF2B5EF4-FFF2-40B4-BE49-F238E27FC236}">
                  <a16:creationId xmlns:a16="http://schemas.microsoft.com/office/drawing/2014/main" id="{C76B3E6A-E2B0-034D-A95A-E4E792816372}"/>
                </a:ext>
              </a:extLst>
            </p:cNvPr>
            <p:cNvSpPr/>
            <p:nvPr/>
          </p:nvSpPr>
          <p:spPr>
            <a:xfrm rot="16200000">
              <a:off x="591831" y="0"/>
              <a:ext cx="187938" cy="137160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5F5B074A-8D44-684E-88A3-0278931F98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42359" y="767360"/>
            <a:ext cx="179834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23" name="Tijdelijke aanduiding voor tekst 21">
            <a:extLst>
              <a:ext uri="{FF2B5EF4-FFF2-40B4-BE49-F238E27FC236}">
                <a16:creationId xmlns:a16="http://schemas.microsoft.com/office/drawing/2014/main" id="{7698BDD1-2584-7E44-ADA0-C820BBD4401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42359" y="1523999"/>
            <a:ext cx="179834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9AFBC22D-E731-8448-914F-67D2AF1D4C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41775" y="4141798"/>
            <a:ext cx="17984788" cy="8983662"/>
          </a:xfrm>
          <a:prstGeom prst="rect">
            <a:avLst/>
          </a:prstGeom>
        </p:spPr>
        <p:txBody>
          <a:bodyPr lIns="0">
            <a:noAutofit/>
          </a:bodyPr>
          <a:lstStyle>
            <a:lvl1pPr marL="571500" indent="-571500">
              <a:buClr>
                <a:srgbClr val="E11B22"/>
              </a:buClr>
              <a:buSzPct val="125000"/>
              <a:buFont typeface="Systeemlettertype regulier"/>
              <a:buChar char="+"/>
              <a:defRPr sz="36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pic>
        <p:nvPicPr>
          <p:cNvPr id="12" name="Afbeelding" descr="Afbeelding">
            <a:extLst>
              <a:ext uri="{FF2B5EF4-FFF2-40B4-BE49-F238E27FC236}">
                <a16:creationId xmlns:a16="http://schemas.microsoft.com/office/drawing/2014/main" id="{930AFB92-C346-974A-8675-D8C5114037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449297" y="12640681"/>
            <a:ext cx="1864465" cy="4847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80216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">
            <a:extLst>
              <a:ext uri="{FF2B5EF4-FFF2-40B4-BE49-F238E27FC236}">
                <a16:creationId xmlns:a16="http://schemas.microsoft.com/office/drawing/2014/main" id="{31301FA1-BC2C-EB4E-91AF-7F2108B5FAE8}"/>
              </a:ext>
            </a:extLst>
          </p:cNvPr>
          <p:cNvSpPr/>
          <p:nvPr userDrawn="1"/>
        </p:nvSpPr>
        <p:spPr>
          <a:xfrm>
            <a:off x="2820987" y="3043238"/>
            <a:ext cx="21561425" cy="1067276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2825832" y="-1"/>
            <a:ext cx="21556581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-62773" y="-1"/>
            <a:ext cx="2888606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1" name="Afbeelding" descr="Afbeelding">
            <a:extLst>
              <a:ext uri="{FF2B5EF4-FFF2-40B4-BE49-F238E27FC236}">
                <a16:creationId xmlns:a16="http://schemas.microsoft.com/office/drawing/2014/main" id="{CFADAE56-E39A-2147-AB6D-D499EAA953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449297" y="12640681"/>
            <a:ext cx="1864465" cy="484779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5F5B074A-8D44-684E-88A3-0278931F9856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042359" y="767360"/>
            <a:ext cx="179834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23" name="Tijdelijke aanduiding voor tekst 21">
            <a:extLst>
              <a:ext uri="{FF2B5EF4-FFF2-40B4-BE49-F238E27FC236}">
                <a16:creationId xmlns:a16="http://schemas.microsoft.com/office/drawing/2014/main" id="{7698BDD1-2584-7E44-ADA0-C820BBD44015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042359" y="1523999"/>
            <a:ext cx="179834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2FA98E66-E77C-2848-8C65-C8E42FE396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20988" y="3043238"/>
            <a:ext cx="21561424" cy="10672762"/>
          </a:xfrm>
          <a:custGeom>
            <a:avLst/>
            <a:gdLst>
              <a:gd name="connsiteX0" fmla="*/ 779546 w 21561424"/>
              <a:gd name="connsiteY0" fmla="*/ 0 h 10672762"/>
              <a:gd name="connsiteX1" fmla="*/ 21561424 w 21561424"/>
              <a:gd name="connsiteY1" fmla="*/ 0 h 10672762"/>
              <a:gd name="connsiteX2" fmla="*/ 21561424 w 21561424"/>
              <a:gd name="connsiteY2" fmla="*/ 10672762 h 10672762"/>
              <a:gd name="connsiteX3" fmla="*/ 0 w 21561424"/>
              <a:gd name="connsiteY3" fmla="*/ 10672762 h 10672762"/>
              <a:gd name="connsiteX4" fmla="*/ 0 w 21561424"/>
              <a:gd name="connsiteY4" fmla="*/ 779462 h 10672762"/>
              <a:gd name="connsiteX5" fmla="*/ 187713 w 21561424"/>
              <a:gd name="connsiteY5" fmla="*/ 779462 h 10672762"/>
              <a:gd name="connsiteX6" fmla="*/ 187713 w 21561424"/>
              <a:gd name="connsiteY6" fmla="*/ 187631 h 10672762"/>
              <a:gd name="connsiteX7" fmla="*/ 779546 w 21561424"/>
              <a:gd name="connsiteY7" fmla="*/ 187631 h 1067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61424" h="10672762">
                <a:moveTo>
                  <a:pt x="779546" y="0"/>
                </a:moveTo>
                <a:lnTo>
                  <a:pt x="21561424" y="0"/>
                </a:lnTo>
                <a:lnTo>
                  <a:pt x="21561424" y="10672762"/>
                </a:lnTo>
                <a:lnTo>
                  <a:pt x="0" y="10672762"/>
                </a:lnTo>
                <a:lnTo>
                  <a:pt x="0" y="779462"/>
                </a:lnTo>
                <a:lnTo>
                  <a:pt x="187713" y="779462"/>
                </a:lnTo>
                <a:lnTo>
                  <a:pt x="187713" y="187631"/>
                </a:lnTo>
                <a:lnTo>
                  <a:pt x="779546" y="18763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16" name="Vrije vorm 15">
            <a:extLst>
              <a:ext uri="{FF2B5EF4-FFF2-40B4-BE49-F238E27FC236}">
                <a16:creationId xmlns:a16="http://schemas.microsoft.com/office/drawing/2014/main" id="{DEE9766C-155E-A34C-ADC2-67E1BD4D2E25}"/>
              </a:ext>
            </a:extLst>
          </p:cNvPr>
          <p:cNvSpPr/>
          <p:nvPr userDrawn="1"/>
        </p:nvSpPr>
        <p:spPr>
          <a:xfrm>
            <a:off x="2228931" y="2451098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1077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tekst, 1/3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hoek">
            <a:extLst>
              <a:ext uri="{FF2B5EF4-FFF2-40B4-BE49-F238E27FC236}">
                <a16:creationId xmlns:a16="http://schemas.microsoft.com/office/drawing/2014/main" id="{EF59B150-94AA-9742-94FA-2C79C328F838}"/>
              </a:ext>
            </a:extLst>
          </p:cNvPr>
          <p:cNvSpPr/>
          <p:nvPr userDrawn="1"/>
        </p:nvSpPr>
        <p:spPr>
          <a:xfrm>
            <a:off x="16271765" y="3042930"/>
            <a:ext cx="8122400" cy="1067307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16821" y="0"/>
            <a:ext cx="16254944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16254942" y="0"/>
            <a:ext cx="8127470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5F5B074A-8D44-684E-88A3-0278931F9856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90083" y="767360"/>
            <a:ext cx="13336643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23" name="Tijdelijke aanduiding voor tekst 21">
            <a:extLst>
              <a:ext uri="{FF2B5EF4-FFF2-40B4-BE49-F238E27FC236}">
                <a16:creationId xmlns:a16="http://schemas.microsoft.com/office/drawing/2014/main" id="{7698BDD1-2584-7E44-ADA0-C820BBD44015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190083" y="1523999"/>
            <a:ext cx="13336643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9AFBC22D-E731-8448-914F-67D2AF1D4C26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1190083" y="4141798"/>
            <a:ext cx="13336642" cy="8983662"/>
          </a:xfrm>
          <a:prstGeom prst="rect">
            <a:avLst/>
          </a:prstGeom>
        </p:spPr>
        <p:txBody>
          <a:bodyPr lIns="0">
            <a:noAutofit/>
          </a:bodyPr>
          <a:lstStyle>
            <a:lvl1pPr marL="571500" indent="-571500">
              <a:buClr>
                <a:srgbClr val="E11B22"/>
              </a:buClr>
              <a:buSzPct val="125000"/>
              <a:buFont typeface="Systeemlettertype regulier"/>
              <a:buChar char="+"/>
              <a:defRPr sz="36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6" name="Tijdelijke aanduiding voor afbeelding 65">
            <a:extLst>
              <a:ext uri="{FF2B5EF4-FFF2-40B4-BE49-F238E27FC236}">
                <a16:creationId xmlns:a16="http://schemas.microsoft.com/office/drawing/2014/main" id="{7D37162B-2C91-B143-9D43-4072F3171C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254411" y="3042930"/>
            <a:ext cx="8128000" cy="10673070"/>
          </a:xfrm>
          <a:custGeom>
            <a:avLst/>
            <a:gdLst>
              <a:gd name="connsiteX0" fmla="*/ 197017 w 8128000"/>
              <a:gd name="connsiteY0" fmla="*/ 0 h 10673070"/>
              <a:gd name="connsiteX1" fmla="*/ 8128000 w 8128000"/>
              <a:gd name="connsiteY1" fmla="*/ 0 h 10673070"/>
              <a:gd name="connsiteX2" fmla="*/ 8128000 w 8128000"/>
              <a:gd name="connsiteY2" fmla="*/ 10673070 h 10673070"/>
              <a:gd name="connsiteX3" fmla="*/ 0 w 8128000"/>
              <a:gd name="connsiteY3" fmla="*/ 10673070 h 10673070"/>
              <a:gd name="connsiteX4" fmla="*/ 0 w 8128000"/>
              <a:gd name="connsiteY4" fmla="*/ 187939 h 10673070"/>
              <a:gd name="connsiteX5" fmla="*/ 9079 w 8128000"/>
              <a:gd name="connsiteY5" fmla="*/ 187939 h 10673070"/>
              <a:gd name="connsiteX6" fmla="*/ 9079 w 8128000"/>
              <a:gd name="connsiteY6" fmla="*/ 779770 h 10673070"/>
              <a:gd name="connsiteX7" fmla="*/ 197017 w 8128000"/>
              <a:gd name="connsiteY7" fmla="*/ 779770 h 10673070"/>
              <a:gd name="connsiteX8" fmla="*/ 197017 w 8128000"/>
              <a:gd name="connsiteY8" fmla="*/ 187939 h 10673070"/>
              <a:gd name="connsiteX9" fmla="*/ 788848 w 8128000"/>
              <a:gd name="connsiteY9" fmla="*/ 187939 h 10673070"/>
              <a:gd name="connsiteX10" fmla="*/ 788848 w 8128000"/>
              <a:gd name="connsiteY10" fmla="*/ 1 h 10673070"/>
              <a:gd name="connsiteX11" fmla="*/ 197017 w 8128000"/>
              <a:gd name="connsiteY11" fmla="*/ 1 h 10673070"/>
              <a:gd name="connsiteX12" fmla="*/ 0 w 8128000"/>
              <a:gd name="connsiteY12" fmla="*/ 0 h 10673070"/>
              <a:gd name="connsiteX13" fmla="*/ 9079 w 8128000"/>
              <a:gd name="connsiteY13" fmla="*/ 0 h 10673070"/>
              <a:gd name="connsiteX14" fmla="*/ 9079 w 8128000"/>
              <a:gd name="connsiteY14" fmla="*/ 1 h 10673070"/>
              <a:gd name="connsiteX15" fmla="*/ 0 w 8128000"/>
              <a:gd name="connsiteY15" fmla="*/ 1 h 1067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28000" h="10673070">
                <a:moveTo>
                  <a:pt x="197017" y="0"/>
                </a:moveTo>
                <a:lnTo>
                  <a:pt x="8128000" y="0"/>
                </a:lnTo>
                <a:lnTo>
                  <a:pt x="8128000" y="10673070"/>
                </a:lnTo>
                <a:lnTo>
                  <a:pt x="0" y="10673070"/>
                </a:lnTo>
                <a:lnTo>
                  <a:pt x="0" y="187939"/>
                </a:lnTo>
                <a:lnTo>
                  <a:pt x="9079" y="187939"/>
                </a:lnTo>
                <a:lnTo>
                  <a:pt x="9079" y="779770"/>
                </a:lnTo>
                <a:lnTo>
                  <a:pt x="197017" y="779770"/>
                </a:lnTo>
                <a:lnTo>
                  <a:pt x="197017" y="187939"/>
                </a:lnTo>
                <a:lnTo>
                  <a:pt x="788848" y="187939"/>
                </a:lnTo>
                <a:lnTo>
                  <a:pt x="788848" y="1"/>
                </a:lnTo>
                <a:lnTo>
                  <a:pt x="197017" y="1"/>
                </a:lnTo>
                <a:close/>
                <a:moveTo>
                  <a:pt x="0" y="0"/>
                </a:moveTo>
                <a:lnTo>
                  <a:pt x="9079" y="0"/>
                </a:lnTo>
                <a:lnTo>
                  <a:pt x="9079" y="1"/>
                </a:lnTo>
                <a:lnTo>
                  <a:pt x="0" y="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67" name="Vrije vorm 66">
            <a:extLst>
              <a:ext uri="{FF2B5EF4-FFF2-40B4-BE49-F238E27FC236}">
                <a16:creationId xmlns:a16="http://schemas.microsoft.com/office/drawing/2014/main" id="{FC16CA5E-E3C7-C14E-80F4-AF59CC79AD37}"/>
              </a:ext>
            </a:extLst>
          </p:cNvPr>
          <p:cNvSpPr/>
          <p:nvPr userDrawn="1"/>
        </p:nvSpPr>
        <p:spPr>
          <a:xfrm>
            <a:off x="15671659" y="2451098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71" name="Afbeelding" descr="Afbeelding">
            <a:extLst>
              <a:ext uri="{FF2B5EF4-FFF2-40B4-BE49-F238E27FC236}">
                <a16:creationId xmlns:a16="http://schemas.microsoft.com/office/drawing/2014/main" id="{659841B6-B32E-1040-A13E-FCD1FD4812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190083" y="12640681"/>
            <a:ext cx="1864465" cy="4847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69835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beeld, 2/3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hoek">
            <a:extLst>
              <a:ext uri="{FF2B5EF4-FFF2-40B4-BE49-F238E27FC236}">
                <a16:creationId xmlns:a16="http://schemas.microsoft.com/office/drawing/2014/main" id="{EF59B150-94AA-9742-94FA-2C79C328F838}"/>
              </a:ext>
            </a:extLst>
          </p:cNvPr>
          <p:cNvSpPr/>
          <p:nvPr userDrawn="1"/>
        </p:nvSpPr>
        <p:spPr>
          <a:xfrm>
            <a:off x="0" y="3042930"/>
            <a:ext cx="8122400" cy="1067307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8127470" y="-18454"/>
            <a:ext cx="16254944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0" y="-1"/>
            <a:ext cx="8127470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5F5B074A-8D44-684E-88A3-0278931F9856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9343996" y="767360"/>
            <a:ext cx="128101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23" name="Tijdelijke aanduiding voor tekst 21">
            <a:extLst>
              <a:ext uri="{FF2B5EF4-FFF2-40B4-BE49-F238E27FC236}">
                <a16:creationId xmlns:a16="http://schemas.microsoft.com/office/drawing/2014/main" id="{7698BDD1-2584-7E44-ADA0-C820BBD44015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343996" y="1523999"/>
            <a:ext cx="128101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9AFBC22D-E731-8448-914F-67D2AF1D4C26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9343995" y="4141798"/>
            <a:ext cx="12682567" cy="8983662"/>
          </a:xfrm>
          <a:prstGeom prst="rect">
            <a:avLst/>
          </a:prstGeom>
        </p:spPr>
        <p:txBody>
          <a:bodyPr lIns="0">
            <a:noAutofit/>
          </a:bodyPr>
          <a:lstStyle>
            <a:lvl1pPr marL="571500" indent="-571500">
              <a:buClr>
                <a:srgbClr val="E11B22"/>
              </a:buClr>
              <a:buSzPct val="125000"/>
              <a:buFont typeface="Systeemlettertype regulier"/>
              <a:buChar char="+"/>
              <a:defRPr sz="36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2" name="Tijdelijke aanduiding voor afbeelding 61">
            <a:extLst>
              <a:ext uri="{FF2B5EF4-FFF2-40B4-BE49-F238E27FC236}">
                <a16:creationId xmlns:a16="http://schemas.microsoft.com/office/drawing/2014/main" id="{E7B1A67F-2BAA-5744-BE59-3388F9F8ED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042930"/>
            <a:ext cx="8121650" cy="10673070"/>
          </a:xfrm>
          <a:custGeom>
            <a:avLst/>
            <a:gdLst>
              <a:gd name="connsiteX0" fmla="*/ 0 w 8121650"/>
              <a:gd name="connsiteY0" fmla="*/ 0 h 10673070"/>
              <a:gd name="connsiteX1" fmla="*/ 8121650 w 8121650"/>
              <a:gd name="connsiteY1" fmla="*/ 0 h 10673070"/>
              <a:gd name="connsiteX2" fmla="*/ 8121650 w 8121650"/>
              <a:gd name="connsiteY2" fmla="*/ 1 h 10673070"/>
              <a:gd name="connsiteX3" fmla="*/ 7530568 w 8121650"/>
              <a:gd name="connsiteY3" fmla="*/ 1 h 10673070"/>
              <a:gd name="connsiteX4" fmla="*/ 7530568 w 8121650"/>
              <a:gd name="connsiteY4" fmla="*/ 187939 h 10673070"/>
              <a:gd name="connsiteX5" fmla="*/ 8121650 w 8121650"/>
              <a:gd name="connsiteY5" fmla="*/ 187939 h 10673070"/>
              <a:gd name="connsiteX6" fmla="*/ 8121650 w 8121650"/>
              <a:gd name="connsiteY6" fmla="*/ 10673070 h 10673070"/>
              <a:gd name="connsiteX7" fmla="*/ 0 w 8121650"/>
              <a:gd name="connsiteY7" fmla="*/ 10673070 h 1067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21650" h="10673070">
                <a:moveTo>
                  <a:pt x="0" y="0"/>
                </a:moveTo>
                <a:lnTo>
                  <a:pt x="8121650" y="0"/>
                </a:lnTo>
                <a:lnTo>
                  <a:pt x="8121650" y="1"/>
                </a:lnTo>
                <a:lnTo>
                  <a:pt x="7530568" y="1"/>
                </a:lnTo>
                <a:lnTo>
                  <a:pt x="7530568" y="187939"/>
                </a:lnTo>
                <a:lnTo>
                  <a:pt x="8121650" y="187939"/>
                </a:lnTo>
                <a:lnTo>
                  <a:pt x="8121650" y="10673070"/>
                </a:lnTo>
                <a:lnTo>
                  <a:pt x="0" y="1067307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63" name="Vrije vorm 62">
            <a:extLst>
              <a:ext uri="{FF2B5EF4-FFF2-40B4-BE49-F238E27FC236}">
                <a16:creationId xmlns:a16="http://schemas.microsoft.com/office/drawing/2014/main" id="{6FDEB03E-E028-474A-9D78-566A3D2BDBEA}"/>
              </a:ext>
            </a:extLst>
          </p:cNvPr>
          <p:cNvSpPr/>
          <p:nvPr userDrawn="1"/>
        </p:nvSpPr>
        <p:spPr>
          <a:xfrm>
            <a:off x="7530568" y="2451098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0" name="Afbeelding" descr="Afbeelding">
            <a:extLst>
              <a:ext uri="{FF2B5EF4-FFF2-40B4-BE49-F238E27FC236}">
                <a16:creationId xmlns:a16="http://schemas.microsoft.com/office/drawing/2014/main" id="{B23E8DC9-AE62-9F42-AF01-392BE318C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43245" y="12640681"/>
            <a:ext cx="1864465" cy="4847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17820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tekst, 2/3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hoek">
            <a:extLst>
              <a:ext uri="{FF2B5EF4-FFF2-40B4-BE49-F238E27FC236}">
                <a16:creationId xmlns:a16="http://schemas.microsoft.com/office/drawing/2014/main" id="{EF59B150-94AA-9742-94FA-2C79C328F838}"/>
              </a:ext>
            </a:extLst>
          </p:cNvPr>
          <p:cNvSpPr/>
          <p:nvPr userDrawn="1"/>
        </p:nvSpPr>
        <p:spPr>
          <a:xfrm>
            <a:off x="8127470" y="3021891"/>
            <a:ext cx="16254944" cy="1069410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8127470" y="-18454"/>
            <a:ext cx="16254944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0" y="-1"/>
            <a:ext cx="8127470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5F5B074A-8D44-684E-88A3-0278931F9856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9343996" y="767360"/>
            <a:ext cx="128101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23" name="Tijdelijke aanduiding voor tekst 21">
            <a:extLst>
              <a:ext uri="{FF2B5EF4-FFF2-40B4-BE49-F238E27FC236}">
                <a16:creationId xmlns:a16="http://schemas.microsoft.com/office/drawing/2014/main" id="{7698BDD1-2584-7E44-ADA0-C820BBD44015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343996" y="1523999"/>
            <a:ext cx="128101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10" name="Tijdelijke aanduiding voor tekst 25">
            <a:extLst>
              <a:ext uri="{FF2B5EF4-FFF2-40B4-BE49-F238E27FC236}">
                <a16:creationId xmlns:a16="http://schemas.microsoft.com/office/drawing/2014/main" id="{1D08CCA4-3E92-D84B-A715-D782EE0A70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0080" y="4141798"/>
            <a:ext cx="5753645" cy="8983662"/>
          </a:xfrm>
          <a:prstGeom prst="rect">
            <a:avLst/>
          </a:prstGeom>
        </p:spPr>
        <p:txBody>
          <a:bodyPr lIns="0">
            <a:noAutofit/>
          </a:bodyPr>
          <a:lstStyle>
            <a:lvl1pPr marL="571500" indent="-571500">
              <a:buClr>
                <a:srgbClr val="E11B22"/>
              </a:buClr>
              <a:buSzPct val="125000"/>
              <a:buFont typeface="Systeemlettertype regulier"/>
              <a:buChar char="+"/>
              <a:defRPr sz="36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B8E7BDAD-6C38-CD46-A44A-D90A5CDAF8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27471" y="3048000"/>
            <a:ext cx="16254941" cy="10668000"/>
          </a:xfrm>
          <a:custGeom>
            <a:avLst/>
            <a:gdLst>
              <a:gd name="connsiteX0" fmla="*/ 774699 w 16254941"/>
              <a:gd name="connsiteY0" fmla="*/ 0 h 10668000"/>
              <a:gd name="connsiteX1" fmla="*/ 16254941 w 16254941"/>
              <a:gd name="connsiteY1" fmla="*/ 0 h 10668000"/>
              <a:gd name="connsiteX2" fmla="*/ 16254941 w 16254941"/>
              <a:gd name="connsiteY2" fmla="*/ 10668000 h 10668000"/>
              <a:gd name="connsiteX3" fmla="*/ 0 w 16254941"/>
              <a:gd name="connsiteY3" fmla="*/ 10668000 h 10668000"/>
              <a:gd name="connsiteX4" fmla="*/ 0 w 16254941"/>
              <a:gd name="connsiteY4" fmla="*/ 774700 h 10668000"/>
              <a:gd name="connsiteX5" fmla="*/ 182867 w 16254941"/>
              <a:gd name="connsiteY5" fmla="*/ 774700 h 10668000"/>
              <a:gd name="connsiteX6" fmla="*/ 182867 w 16254941"/>
              <a:gd name="connsiteY6" fmla="*/ 182869 h 10668000"/>
              <a:gd name="connsiteX7" fmla="*/ 774699 w 16254941"/>
              <a:gd name="connsiteY7" fmla="*/ 182869 h 1066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54941" h="10668000">
                <a:moveTo>
                  <a:pt x="774699" y="0"/>
                </a:moveTo>
                <a:lnTo>
                  <a:pt x="16254941" y="0"/>
                </a:lnTo>
                <a:lnTo>
                  <a:pt x="16254941" y="10668000"/>
                </a:lnTo>
                <a:lnTo>
                  <a:pt x="0" y="10668000"/>
                </a:lnTo>
                <a:lnTo>
                  <a:pt x="0" y="774700"/>
                </a:lnTo>
                <a:lnTo>
                  <a:pt x="182867" y="774700"/>
                </a:lnTo>
                <a:lnTo>
                  <a:pt x="182867" y="182869"/>
                </a:lnTo>
                <a:lnTo>
                  <a:pt x="774699" y="18286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14" name="Vrije vorm 13">
            <a:extLst>
              <a:ext uri="{FF2B5EF4-FFF2-40B4-BE49-F238E27FC236}">
                <a16:creationId xmlns:a16="http://schemas.microsoft.com/office/drawing/2014/main" id="{F93D1770-6B08-0841-84BC-BA527EEF5137}"/>
              </a:ext>
            </a:extLst>
          </p:cNvPr>
          <p:cNvSpPr/>
          <p:nvPr userDrawn="1"/>
        </p:nvSpPr>
        <p:spPr>
          <a:xfrm>
            <a:off x="7530568" y="2451098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6" name="Afbeelding" descr="Afbeelding">
            <a:extLst>
              <a:ext uri="{FF2B5EF4-FFF2-40B4-BE49-F238E27FC236}">
                <a16:creationId xmlns:a16="http://schemas.microsoft.com/office/drawing/2014/main" id="{2223DA5A-E9F5-1A4C-A421-B33BCC1D5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190083" y="12640681"/>
            <a:ext cx="1864465" cy="4847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25207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beeld, 1/3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hoek">
            <a:extLst>
              <a:ext uri="{FF2B5EF4-FFF2-40B4-BE49-F238E27FC236}">
                <a16:creationId xmlns:a16="http://schemas.microsoft.com/office/drawing/2014/main" id="{EF59B150-94AA-9742-94FA-2C79C328F838}"/>
              </a:ext>
            </a:extLst>
          </p:cNvPr>
          <p:cNvSpPr/>
          <p:nvPr userDrawn="1"/>
        </p:nvSpPr>
        <p:spPr>
          <a:xfrm>
            <a:off x="-751" y="3042930"/>
            <a:ext cx="16264160" cy="1067307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0" y="0"/>
            <a:ext cx="16263409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16254942" y="0"/>
            <a:ext cx="8127470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5F5B074A-8D44-684E-88A3-0278931F9856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16574" y="767360"/>
            <a:ext cx="128101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23" name="Tijdelijke aanduiding voor tekst 21">
            <a:extLst>
              <a:ext uri="{FF2B5EF4-FFF2-40B4-BE49-F238E27FC236}">
                <a16:creationId xmlns:a16="http://schemas.microsoft.com/office/drawing/2014/main" id="{7698BDD1-2584-7E44-ADA0-C820BBD44015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716574" y="1523999"/>
            <a:ext cx="12810151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9AFBC22D-E731-8448-914F-67D2AF1D4C26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17059623" y="4141798"/>
            <a:ext cx="6443316" cy="8983662"/>
          </a:xfrm>
          <a:prstGeom prst="rect">
            <a:avLst/>
          </a:prstGeom>
        </p:spPr>
        <p:txBody>
          <a:bodyPr lIns="0">
            <a:noAutofit/>
          </a:bodyPr>
          <a:lstStyle>
            <a:lvl1pPr marL="571500" indent="-571500">
              <a:buClr>
                <a:srgbClr val="E11B22"/>
              </a:buClr>
              <a:buSzPct val="125000"/>
              <a:buFont typeface="Systeemlettertype regulier"/>
              <a:buChar char="+"/>
              <a:defRPr sz="36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4550DBF1-A9CC-C14D-B0C2-540375AE22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043238"/>
            <a:ext cx="16263938" cy="10672762"/>
          </a:xfrm>
          <a:custGeom>
            <a:avLst/>
            <a:gdLst>
              <a:gd name="connsiteX0" fmla="*/ 0 w 16263938"/>
              <a:gd name="connsiteY0" fmla="*/ 0 h 10672762"/>
              <a:gd name="connsiteX1" fmla="*/ 15671659 w 16263938"/>
              <a:gd name="connsiteY1" fmla="*/ 0 h 10672762"/>
              <a:gd name="connsiteX2" fmla="*/ 15671659 w 16263938"/>
              <a:gd name="connsiteY2" fmla="*/ 187631 h 10672762"/>
              <a:gd name="connsiteX3" fmla="*/ 16263491 w 16263938"/>
              <a:gd name="connsiteY3" fmla="*/ 187631 h 10672762"/>
              <a:gd name="connsiteX4" fmla="*/ 16263491 w 16263938"/>
              <a:gd name="connsiteY4" fmla="*/ 779462 h 10672762"/>
              <a:gd name="connsiteX5" fmla="*/ 16263938 w 16263938"/>
              <a:gd name="connsiteY5" fmla="*/ 779462 h 10672762"/>
              <a:gd name="connsiteX6" fmla="*/ 16263938 w 16263938"/>
              <a:gd name="connsiteY6" fmla="*/ 10672762 h 10672762"/>
              <a:gd name="connsiteX7" fmla="*/ 0 w 16263938"/>
              <a:gd name="connsiteY7" fmla="*/ 10672762 h 1067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63938" h="10672762">
                <a:moveTo>
                  <a:pt x="0" y="0"/>
                </a:moveTo>
                <a:lnTo>
                  <a:pt x="15671659" y="0"/>
                </a:lnTo>
                <a:lnTo>
                  <a:pt x="15671659" y="187631"/>
                </a:lnTo>
                <a:lnTo>
                  <a:pt x="16263491" y="187631"/>
                </a:lnTo>
                <a:lnTo>
                  <a:pt x="16263491" y="779462"/>
                </a:lnTo>
                <a:lnTo>
                  <a:pt x="16263938" y="779462"/>
                </a:lnTo>
                <a:lnTo>
                  <a:pt x="16263938" y="10672762"/>
                </a:lnTo>
                <a:lnTo>
                  <a:pt x="0" y="106727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13" name="Vrije vorm 12">
            <a:extLst>
              <a:ext uri="{FF2B5EF4-FFF2-40B4-BE49-F238E27FC236}">
                <a16:creationId xmlns:a16="http://schemas.microsoft.com/office/drawing/2014/main" id="{D3E1AFDA-CD0E-9A4E-8B58-1C0E59910EBF}"/>
              </a:ext>
            </a:extLst>
          </p:cNvPr>
          <p:cNvSpPr/>
          <p:nvPr userDrawn="1"/>
        </p:nvSpPr>
        <p:spPr>
          <a:xfrm>
            <a:off x="15671659" y="2451098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4" name="Afbeelding" descr="Afbeelding">
            <a:extLst>
              <a:ext uri="{FF2B5EF4-FFF2-40B4-BE49-F238E27FC236}">
                <a16:creationId xmlns:a16="http://schemas.microsoft.com/office/drawing/2014/main" id="{7EBF83E7-DA41-B14F-850A-9A9D7BDF9C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7059094" y="12754981"/>
            <a:ext cx="1864465" cy="4847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81946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tekst, 1/2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hoek">
            <a:extLst>
              <a:ext uri="{FF2B5EF4-FFF2-40B4-BE49-F238E27FC236}">
                <a16:creationId xmlns:a16="http://schemas.microsoft.com/office/drawing/2014/main" id="{EF59B150-94AA-9742-94FA-2C79C328F838}"/>
              </a:ext>
            </a:extLst>
          </p:cNvPr>
          <p:cNvSpPr/>
          <p:nvPr userDrawn="1"/>
        </p:nvSpPr>
        <p:spPr>
          <a:xfrm>
            <a:off x="12204700" y="3042930"/>
            <a:ext cx="12190412" cy="1067307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6" name="Rechthoek">
            <a:extLst>
              <a:ext uri="{FF2B5EF4-FFF2-40B4-BE49-F238E27FC236}">
                <a16:creationId xmlns:a16="http://schemas.microsoft.com/office/drawing/2014/main" id="{B0A26BA2-294B-F64B-AA69-6E50E9A389DF}"/>
              </a:ext>
            </a:extLst>
          </p:cNvPr>
          <p:cNvSpPr/>
          <p:nvPr userDrawn="1"/>
        </p:nvSpPr>
        <p:spPr>
          <a:xfrm>
            <a:off x="12201530" y="-18454"/>
            <a:ext cx="12180883" cy="3048001"/>
          </a:xfrm>
          <a:prstGeom prst="rect">
            <a:avLst/>
          </a:prstGeom>
          <a:solidFill>
            <a:srgbClr val="ECECEC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7" name="Rechthoek">
            <a:extLst>
              <a:ext uri="{FF2B5EF4-FFF2-40B4-BE49-F238E27FC236}">
                <a16:creationId xmlns:a16="http://schemas.microsoft.com/office/drawing/2014/main" id="{D9AE6A34-E302-664C-A296-403C197DCB63}"/>
              </a:ext>
            </a:extLst>
          </p:cNvPr>
          <p:cNvSpPr/>
          <p:nvPr userDrawn="1"/>
        </p:nvSpPr>
        <p:spPr>
          <a:xfrm>
            <a:off x="-1" y="-1"/>
            <a:ext cx="12190413" cy="3048001"/>
          </a:xfrm>
          <a:prstGeom prst="rect">
            <a:avLst/>
          </a:prstGeom>
          <a:solidFill>
            <a:srgbClr val="E11B2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9AFBC22D-E731-8448-914F-67D2AF1D4C26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1202782" y="4141798"/>
            <a:ext cx="9784845" cy="8983662"/>
          </a:xfrm>
          <a:prstGeom prst="rect">
            <a:avLst/>
          </a:prstGeom>
        </p:spPr>
        <p:txBody>
          <a:bodyPr lIns="0">
            <a:noAutofit/>
          </a:bodyPr>
          <a:lstStyle>
            <a:lvl1pPr marL="571500" indent="-571500">
              <a:buClr>
                <a:srgbClr val="E11B22"/>
              </a:buClr>
              <a:buSzPct val="125000"/>
              <a:buFont typeface="Systeemlettertype regulier"/>
              <a:buChar char="+"/>
              <a:defRPr sz="3600">
                <a:latin typeface="Avenir Roman" panose="02000503020000020003" pitchFamily="2" charset="0"/>
              </a:defRPr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ijdelijke aanduiding voor tekst 21">
            <a:extLst>
              <a:ext uri="{FF2B5EF4-FFF2-40B4-BE49-F238E27FC236}">
                <a16:creationId xmlns:a16="http://schemas.microsoft.com/office/drawing/2014/main" id="{33D4188A-3BA4-3649-A402-678E6CABB9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2753" y="767360"/>
            <a:ext cx="9784874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11" name="Tijdelijke aanduiding voor tekst 21">
            <a:extLst>
              <a:ext uri="{FF2B5EF4-FFF2-40B4-BE49-F238E27FC236}">
                <a16:creationId xmlns:a16="http://schemas.microsoft.com/office/drawing/2014/main" id="{3796026E-3056-9D4C-937B-A25B3D0F1F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2723" y="1523999"/>
            <a:ext cx="9784874" cy="7381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solidFill>
                  <a:schemeClr val="bg1"/>
                </a:solidFill>
                <a:latin typeface="Zilla Slab" pitchFamily="2" charset="77"/>
                <a:ea typeface="Zilla Slab" pitchFamily="2" charset="77"/>
              </a:defRPr>
            </a:lvl1pPr>
          </a:lstStyle>
          <a:p>
            <a:r>
              <a:rPr lang="nl-NL" dirty="0"/>
              <a:t>Ondertitel</a:t>
            </a:r>
          </a:p>
        </p:txBody>
      </p:sp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89A508F3-53DA-4349-9293-82AE553FB4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201526" y="3043238"/>
            <a:ext cx="12180887" cy="10672762"/>
          </a:xfrm>
          <a:custGeom>
            <a:avLst/>
            <a:gdLst>
              <a:gd name="connsiteX0" fmla="*/ 774705 w 12180887"/>
              <a:gd name="connsiteY0" fmla="*/ 0 h 10672762"/>
              <a:gd name="connsiteX1" fmla="*/ 12180887 w 12180887"/>
              <a:gd name="connsiteY1" fmla="*/ 0 h 10672762"/>
              <a:gd name="connsiteX2" fmla="*/ 12180887 w 12180887"/>
              <a:gd name="connsiteY2" fmla="*/ 10672762 h 10672762"/>
              <a:gd name="connsiteX3" fmla="*/ 0 w 12180887"/>
              <a:gd name="connsiteY3" fmla="*/ 10672762 h 10672762"/>
              <a:gd name="connsiteX4" fmla="*/ 0 w 12180887"/>
              <a:gd name="connsiteY4" fmla="*/ 779462 h 10672762"/>
              <a:gd name="connsiteX5" fmla="*/ 182873 w 12180887"/>
              <a:gd name="connsiteY5" fmla="*/ 779462 h 10672762"/>
              <a:gd name="connsiteX6" fmla="*/ 182873 w 12180887"/>
              <a:gd name="connsiteY6" fmla="*/ 187631 h 10672762"/>
              <a:gd name="connsiteX7" fmla="*/ 774705 w 12180887"/>
              <a:gd name="connsiteY7" fmla="*/ 187631 h 1067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0887" h="10672762">
                <a:moveTo>
                  <a:pt x="774705" y="0"/>
                </a:moveTo>
                <a:lnTo>
                  <a:pt x="12180887" y="0"/>
                </a:lnTo>
                <a:lnTo>
                  <a:pt x="12180887" y="10672762"/>
                </a:lnTo>
                <a:lnTo>
                  <a:pt x="0" y="10672762"/>
                </a:lnTo>
                <a:lnTo>
                  <a:pt x="0" y="779462"/>
                </a:lnTo>
                <a:lnTo>
                  <a:pt x="182873" y="779462"/>
                </a:lnTo>
                <a:lnTo>
                  <a:pt x="182873" y="187631"/>
                </a:lnTo>
                <a:lnTo>
                  <a:pt x="774705" y="18763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15" name="Vrije vorm 14">
            <a:extLst>
              <a:ext uri="{FF2B5EF4-FFF2-40B4-BE49-F238E27FC236}">
                <a16:creationId xmlns:a16="http://schemas.microsoft.com/office/drawing/2014/main" id="{F27EF9DB-B46C-F449-A2BA-38DD6F8489FC}"/>
              </a:ext>
            </a:extLst>
          </p:cNvPr>
          <p:cNvSpPr/>
          <p:nvPr userDrawn="1"/>
        </p:nvSpPr>
        <p:spPr>
          <a:xfrm>
            <a:off x="11604628" y="2451098"/>
            <a:ext cx="1371602" cy="1371602"/>
          </a:xfrm>
          <a:custGeom>
            <a:avLst/>
            <a:gdLst>
              <a:gd name="connsiteX0" fmla="*/ 591832 w 1371602"/>
              <a:gd name="connsiteY0" fmla="*/ 0 h 1371602"/>
              <a:gd name="connsiteX1" fmla="*/ 779770 w 1371602"/>
              <a:gd name="connsiteY1" fmla="*/ 0 h 1371602"/>
              <a:gd name="connsiteX2" fmla="*/ 779770 w 1371602"/>
              <a:gd name="connsiteY2" fmla="*/ 591833 h 1371602"/>
              <a:gd name="connsiteX3" fmla="*/ 1371602 w 1371602"/>
              <a:gd name="connsiteY3" fmla="*/ 591833 h 1371602"/>
              <a:gd name="connsiteX4" fmla="*/ 1371602 w 1371602"/>
              <a:gd name="connsiteY4" fmla="*/ 779771 h 1371602"/>
              <a:gd name="connsiteX5" fmla="*/ 779770 w 1371602"/>
              <a:gd name="connsiteY5" fmla="*/ 779771 h 1371602"/>
              <a:gd name="connsiteX6" fmla="*/ 779770 w 1371602"/>
              <a:gd name="connsiteY6" fmla="*/ 1371602 h 1371602"/>
              <a:gd name="connsiteX7" fmla="*/ 591832 w 1371602"/>
              <a:gd name="connsiteY7" fmla="*/ 1371602 h 1371602"/>
              <a:gd name="connsiteX8" fmla="*/ 591832 w 1371602"/>
              <a:gd name="connsiteY8" fmla="*/ 779771 h 1371602"/>
              <a:gd name="connsiteX9" fmla="*/ 0 w 1371602"/>
              <a:gd name="connsiteY9" fmla="*/ 779771 h 1371602"/>
              <a:gd name="connsiteX10" fmla="*/ 0 w 1371602"/>
              <a:gd name="connsiteY10" fmla="*/ 591833 h 1371602"/>
              <a:gd name="connsiteX11" fmla="*/ 591832 w 1371602"/>
              <a:gd name="connsiteY11" fmla="*/ 591833 h 137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71602" h="1371602">
                <a:moveTo>
                  <a:pt x="591832" y="0"/>
                </a:moveTo>
                <a:lnTo>
                  <a:pt x="779770" y="0"/>
                </a:lnTo>
                <a:lnTo>
                  <a:pt x="779770" y="591833"/>
                </a:lnTo>
                <a:lnTo>
                  <a:pt x="1371602" y="591833"/>
                </a:lnTo>
                <a:lnTo>
                  <a:pt x="1371602" y="779771"/>
                </a:lnTo>
                <a:lnTo>
                  <a:pt x="779770" y="779771"/>
                </a:lnTo>
                <a:lnTo>
                  <a:pt x="779770" y="1371602"/>
                </a:lnTo>
                <a:lnTo>
                  <a:pt x="591832" y="1371602"/>
                </a:lnTo>
                <a:lnTo>
                  <a:pt x="591832" y="779771"/>
                </a:lnTo>
                <a:lnTo>
                  <a:pt x="0" y="779771"/>
                </a:lnTo>
                <a:lnTo>
                  <a:pt x="0" y="591833"/>
                </a:lnTo>
                <a:lnTo>
                  <a:pt x="591832" y="591833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6" name="Afbeelding" descr="Afbeelding">
            <a:extLst>
              <a:ext uri="{FF2B5EF4-FFF2-40B4-BE49-F238E27FC236}">
                <a16:creationId xmlns:a16="http://schemas.microsoft.com/office/drawing/2014/main" id="{9DAE38B9-65D0-8F4C-AA53-49FF855A23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190083" y="12640681"/>
            <a:ext cx="1864465" cy="4847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36862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854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7" r:id="rId2"/>
    <p:sldLayoutId id="2147483691" r:id="rId3"/>
    <p:sldLayoutId id="2147483689" r:id="rId4"/>
    <p:sldLayoutId id="2147483688" r:id="rId5"/>
    <p:sldLayoutId id="2147483692" r:id="rId6"/>
    <p:sldLayoutId id="2147483694" r:id="rId7"/>
    <p:sldLayoutId id="2147483693" r:id="rId8"/>
    <p:sldLayoutId id="2147483696" r:id="rId9"/>
    <p:sldLayoutId id="2147483695" r:id="rId10"/>
    <p:sldLayoutId id="2147483690" r:id="rId11"/>
    <p:sldLayoutId id="2147483698" r:id="rId12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FD81BF3-38B4-664C-99CC-DADF2CD0B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491" y="8325547"/>
            <a:ext cx="13844918" cy="3754156"/>
          </a:xfrm>
        </p:spPr>
        <p:txBody>
          <a:bodyPr/>
          <a:lstStyle/>
          <a:p>
            <a:r>
              <a:rPr lang="nl-NL" dirty="0" smtClean="0"/>
              <a:t>Werksessie</a:t>
            </a:r>
            <a:br>
              <a:rPr lang="nl-NL" dirty="0" smtClean="0"/>
            </a:br>
            <a:r>
              <a:rPr lang="nl-NL" dirty="0" smtClean="0"/>
              <a:t>Raads- en Statenleden</a:t>
            </a:r>
            <a:br>
              <a:rPr lang="nl-NL" dirty="0" smtClean="0"/>
            </a:br>
            <a:r>
              <a:rPr lang="nl-NL" sz="6600" b="0" dirty="0" smtClean="0"/>
              <a:t>Versterking MRA-Samenwerking</a:t>
            </a:r>
            <a:endParaRPr lang="nl-NL" sz="6600" b="0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2A826EA-921A-9C4F-ABDF-E64099AE44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J</a:t>
            </a:r>
            <a:r>
              <a:rPr lang="nl-NL" dirty="0" smtClean="0"/>
              <a:t>uni 2021	</a:t>
            </a:r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DDA32F99-B276-7241-A782-8777B2E510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smtClean="0"/>
              <a:t>MRA Directie</a:t>
            </a:r>
            <a:endParaRPr lang="nl-NL" dirty="0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4D335F4F-1A34-AB40-B098-858CC31065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nl-NL" dirty="0" smtClean="0"/>
              <a:t>Transitieteam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4164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Doel van deze werksessie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sz="5400" dirty="0" smtClean="0">
                <a:latin typeface="+mn-lt"/>
              </a:rPr>
              <a:t>Zicht krijgen op hoe de MRA samenwerking verder versterkt kan worden, en welke rol de raden en staten daarin spelen</a:t>
            </a:r>
            <a:endParaRPr lang="nl-NL" sz="5400" dirty="0" smtClean="0">
              <a:latin typeface="+mn-lt"/>
            </a:endParaRPr>
          </a:p>
          <a:p>
            <a:r>
              <a:rPr lang="nl-NL" sz="5400" dirty="0" smtClean="0">
                <a:latin typeface="+mn-lt"/>
              </a:rPr>
              <a:t>Gesprek voeren over hoe de raden en staten zich in het voorstel verhouden tot de andere onderdelen van het voorstel</a:t>
            </a:r>
            <a:endParaRPr lang="nl-NL" sz="5400" dirty="0" smtClean="0">
              <a:latin typeface="+mn-lt"/>
            </a:endParaRPr>
          </a:p>
          <a:p>
            <a:r>
              <a:rPr lang="nl-NL" sz="5400" dirty="0" smtClean="0">
                <a:latin typeface="+mn-lt"/>
              </a:rPr>
              <a:t>Inzichtelijk krijgen welke onderdelen daarvan een plek moeten krijgen in de samenwerkingsafspraken</a:t>
            </a:r>
          </a:p>
          <a:p>
            <a:r>
              <a:rPr lang="nl-NL" sz="5400" dirty="0" smtClean="0">
                <a:latin typeface="+mn-lt"/>
              </a:rPr>
              <a:t>Gezamenlijk bespreken hoe werkprocessen verbeterd kunnen worden (regionaal, deelregionaal, lokaal)</a:t>
            </a:r>
            <a:endParaRPr lang="nl-NL" sz="5400" dirty="0" smtClean="0">
              <a:latin typeface="+mn-lt"/>
            </a:endParaRPr>
          </a:p>
          <a:p>
            <a:endParaRPr lang="nl-NL" sz="5400" dirty="0"/>
          </a:p>
          <a:p>
            <a:pPr lvl="1"/>
            <a:endParaRPr lang="nl-NL" sz="66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089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Groepsgesprekken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smtClean="0"/>
              <a:t>Hoe kunnen we de MRA samenwerking en de positie van raden en staten verder versterken?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5400" dirty="0" smtClean="0">
                <a:latin typeface="+mn-lt"/>
              </a:rPr>
              <a:t>Gesprekken onder andere aan de hand van casussen:</a:t>
            </a:r>
          </a:p>
          <a:p>
            <a:r>
              <a:rPr lang="nl-NL" sz="5400" b="1" dirty="0" smtClean="0">
                <a:latin typeface="+mn-lt"/>
              </a:rPr>
              <a:t>De verstedelijkingsstrategie</a:t>
            </a:r>
          </a:p>
          <a:p>
            <a:r>
              <a:rPr lang="nl-NL" sz="5400" b="1" dirty="0" smtClean="0">
                <a:latin typeface="+mn-lt"/>
              </a:rPr>
              <a:t>Het thema ‘fiets’</a:t>
            </a:r>
          </a:p>
          <a:p>
            <a:r>
              <a:rPr lang="nl-NL" sz="5400" b="1" dirty="0" smtClean="0">
                <a:latin typeface="+mn-lt"/>
              </a:rPr>
              <a:t>De P&amp;C cyclus</a:t>
            </a:r>
            <a:endParaRPr lang="nl-NL" sz="5400" b="1" dirty="0"/>
          </a:p>
          <a:p>
            <a:endParaRPr lang="nl-NL" sz="5400" dirty="0"/>
          </a:p>
          <a:p>
            <a:r>
              <a:rPr lang="nl-NL" sz="5400" dirty="0">
                <a:latin typeface="+mn-lt"/>
              </a:rPr>
              <a:t>Welke punten nemen we hieruit mee die een plek moeten krijgen in de samenwerkingsafspraken?</a:t>
            </a:r>
          </a:p>
          <a:p>
            <a:r>
              <a:rPr lang="nl-NL" sz="5400" dirty="0">
                <a:latin typeface="+mn-lt"/>
              </a:rPr>
              <a:t>Welke werkprocessen of procedures die daarmee samenhangen moeten we uitwerken, en wat zijn daar de belangrijkste aandachtspunten in?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4389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Casus; verstedelijkingsstrategie (1)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2359" y="3265498"/>
            <a:ext cx="17984788" cy="8983662"/>
          </a:xfrm>
        </p:spPr>
        <p:txBody>
          <a:bodyPr/>
          <a:lstStyle/>
          <a:p>
            <a:pPr marL="0" indent="0">
              <a:buNone/>
            </a:pPr>
            <a:endParaRPr lang="nl-NL" sz="5400" dirty="0" smtClean="0">
              <a:latin typeface="+mn-lt"/>
            </a:endParaRPr>
          </a:p>
          <a:p>
            <a:r>
              <a:rPr lang="nl-NL" sz="5400" dirty="0" smtClean="0">
                <a:latin typeface="+mn-lt"/>
              </a:rPr>
              <a:t>Wat is de verstedelijkingsstrategie?</a:t>
            </a:r>
          </a:p>
          <a:p>
            <a:pPr marL="0" indent="0">
              <a:buNone/>
            </a:pPr>
            <a:endParaRPr lang="nl-NL" sz="5400" dirty="0" smtClean="0">
              <a:latin typeface="+mn-lt"/>
            </a:endParaRPr>
          </a:p>
          <a:p>
            <a:r>
              <a:rPr lang="nl-NL" sz="5400" dirty="0" smtClean="0">
                <a:latin typeface="+mn-lt"/>
              </a:rPr>
              <a:t>Hoe ziet de rol van de raden en staten er hier uit?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Inhoudelijke invloed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Bespreken proces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Vaststelling definitieve strategie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Besluiten over de uitwerking van de onderdelen</a:t>
            </a:r>
          </a:p>
          <a:p>
            <a:pPr lvl="1"/>
            <a:endParaRPr lang="nl-NL" sz="66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188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Casus; verstedelijkingsstrategie (2)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2359" y="3265498"/>
            <a:ext cx="17984788" cy="8983662"/>
          </a:xfrm>
        </p:spPr>
        <p:txBody>
          <a:bodyPr/>
          <a:lstStyle/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Planning: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Versie 1 (april </a:t>
            </a:r>
            <a:r>
              <a:rPr lang="nl-NL" sz="5400" dirty="0" err="1"/>
              <a:t>jl</a:t>
            </a:r>
            <a:r>
              <a:rPr lang="nl-NL" sz="5400" dirty="0"/>
              <a:t>): raden en staten </a:t>
            </a:r>
            <a:r>
              <a:rPr lang="nl-NL" sz="5400" dirty="0" err="1"/>
              <a:t>geinformeerd</a:t>
            </a:r>
            <a:r>
              <a:rPr lang="nl-NL" sz="5400" dirty="0"/>
              <a:t> en geconsulteerd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Versie 2 (mei-juli 2021</a:t>
            </a:r>
            <a:r>
              <a:rPr lang="nl-NL" sz="5400" dirty="0" smtClean="0"/>
              <a:t>): </a:t>
            </a:r>
            <a:r>
              <a:rPr lang="nl-NL" sz="5400" dirty="0"/>
              <a:t>reacties versie 1 verwerkt, daarna wensen en opvattingen van Raden en </a:t>
            </a:r>
            <a:r>
              <a:rPr lang="nl-NL" sz="5400" dirty="0" smtClean="0"/>
              <a:t>Staten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 smtClean="0"/>
              <a:t>Versie 3 (na de zomer): wensen en opvattingen verwerkt, integratieslag. Basis voor afspraken in BO MIRT november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 smtClean="0"/>
              <a:t>Vaststelling definitieve verstedelijkingsstrategie inclusief investeringsstrategie in raden en Staten: week 2 </a:t>
            </a:r>
            <a:r>
              <a:rPr lang="nl-NL" sz="5400" dirty="0" err="1" smtClean="0"/>
              <a:t>tm</a:t>
            </a:r>
            <a:r>
              <a:rPr lang="nl-NL" sz="5400" dirty="0" smtClean="0"/>
              <a:t> 10 van 2022</a:t>
            </a:r>
            <a:endParaRPr lang="nl-NL" sz="5400" dirty="0"/>
          </a:p>
          <a:p>
            <a:pPr lvl="1">
              <a:buClr>
                <a:srgbClr val="E11B22"/>
              </a:buClr>
              <a:buSzPct val="125000"/>
            </a:pPr>
            <a:endParaRPr lang="nl-NL" sz="5400" dirty="0"/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Bestuurlijke governance: kernteam, Rijk-Regio stuurgroep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4291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Casus; </a:t>
            </a:r>
            <a:r>
              <a:rPr lang="nl-NL" dirty="0" err="1" smtClean="0"/>
              <a:t>Metropolitane</a:t>
            </a:r>
            <a:r>
              <a:rPr lang="nl-NL" dirty="0" smtClean="0"/>
              <a:t> fietsroutes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1022" y="3341698"/>
            <a:ext cx="17984788" cy="9574202"/>
          </a:xfrm>
        </p:spPr>
        <p:txBody>
          <a:bodyPr/>
          <a:lstStyle/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Wat zijn de </a:t>
            </a:r>
            <a:r>
              <a:rPr lang="nl-NL" sz="5400" dirty="0" err="1"/>
              <a:t>metropolitane</a:t>
            </a:r>
            <a:r>
              <a:rPr lang="nl-NL" sz="5400" dirty="0"/>
              <a:t> fietsroutes?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De rol van raden en staten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Verantwoordelijkheid voor projectrealisatie van de routes ligt bij de wegbeheerder. Deze zijn ook primair verantwoordelijk voor de bekostiging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Planologische bevoegdheid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Relatie lokaal – </a:t>
            </a:r>
            <a:r>
              <a:rPr lang="nl-NL" sz="5400" dirty="0" smtClean="0"/>
              <a:t>regionaal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Regionaal beleidskader, met eigen verantwoordelijkheid voor de </a:t>
            </a:r>
            <a:r>
              <a:rPr lang="nl-NL" sz="5400" dirty="0" smtClean="0"/>
              <a:t>invulling</a:t>
            </a:r>
            <a:endParaRPr lang="nl-NL" sz="5400" dirty="0"/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Bestuurlijke governance: twee bestuurlijk trekkers, coördinatie licht bij VRA. Afstemming in Platform Mobiliteit </a:t>
            </a:r>
            <a:endParaRPr lang="nl-NL" sz="5400" dirty="0"/>
          </a:p>
          <a:p>
            <a:endParaRPr lang="nl-NL" sz="5400" dirty="0"/>
          </a:p>
          <a:p>
            <a:pPr lvl="1"/>
            <a:endParaRPr lang="nl-NL" sz="66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8067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Casus; planning &amp; control cyclus (1)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1775" y="3494098"/>
            <a:ext cx="17984788" cy="8983662"/>
          </a:xfrm>
        </p:spPr>
        <p:txBody>
          <a:bodyPr/>
          <a:lstStyle/>
          <a:p>
            <a:r>
              <a:rPr lang="nl-NL" sz="5400" dirty="0" smtClean="0">
                <a:latin typeface="+mn-lt"/>
              </a:rPr>
              <a:t>De MRA P&amp;C cyclus op hoofdlijnen:</a:t>
            </a:r>
            <a:endParaRPr lang="nl-NL" sz="5400" dirty="0"/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Begin februari: concept globale begroting gereed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Half </a:t>
            </a:r>
            <a:r>
              <a:rPr lang="nl-NL" sz="5400" dirty="0"/>
              <a:t>f</a:t>
            </a:r>
            <a:r>
              <a:rPr lang="nl-NL" sz="5400" dirty="0"/>
              <a:t>ebruari: verzenden concept globale begroting naar Regiegroep en raden &amp; Staten voor wensen en opvattingen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Half </a:t>
            </a:r>
            <a:r>
              <a:rPr lang="nl-NL" sz="5400" dirty="0" smtClean="0"/>
              <a:t>april</a:t>
            </a:r>
            <a:r>
              <a:rPr lang="nl-NL" sz="5400" dirty="0"/>
              <a:t>: vaststelling globale begroting in Regiegroep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Begin mei: concept werkplan en gedetailleerde begroting gereed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Mei – juni: bespreking van concept werkplan en </a:t>
            </a:r>
            <a:r>
              <a:rPr lang="nl-NL" sz="5400" dirty="0" err="1"/>
              <a:t>gedetailleede</a:t>
            </a:r>
            <a:r>
              <a:rPr lang="nl-NL" sz="5400" dirty="0"/>
              <a:t> begroting in Platforms en deelregio’s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/>
              <a:t>Eind juni: aanpassing concept werkplan en begroting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38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Casus; planning &amp; control cyclus (2)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1775" y="3494098"/>
            <a:ext cx="17984788" cy="8983662"/>
          </a:xfrm>
        </p:spPr>
        <p:txBody>
          <a:bodyPr/>
          <a:lstStyle/>
          <a:p>
            <a:r>
              <a:rPr lang="nl-NL" sz="5400" dirty="0" smtClean="0">
                <a:latin typeface="+mn-lt"/>
              </a:rPr>
              <a:t>De MRA P&amp;C cyclus op hoofdlijnen (vervolg):</a:t>
            </a:r>
            <a:endParaRPr lang="nl-NL" sz="5400" dirty="0"/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 smtClean="0"/>
              <a:t>Begin </a:t>
            </a:r>
            <a:r>
              <a:rPr lang="nl-NL" sz="5400" dirty="0"/>
              <a:t>juli: verzenden van concept werkplan en begroting naar Regiegroep en raden &amp; Staten voor wensen en </a:t>
            </a:r>
            <a:r>
              <a:rPr lang="nl-NL" sz="5400" dirty="0" smtClean="0"/>
              <a:t>opvattingen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 smtClean="0"/>
              <a:t>Half oktober: vaststellen van werkplan en begroting, evt. na verwerken aanpassingen n.a.v. wensen en opvattingen Raden en Staten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 smtClean="0"/>
              <a:t>Half februari (anderhalf jaar later): concept verantwoording naar Regiegroep en raden en Staten voor wensen en opvattingen </a:t>
            </a:r>
          </a:p>
          <a:p>
            <a:pPr lvl="1">
              <a:buClr>
                <a:srgbClr val="E11B22"/>
              </a:buClr>
              <a:buSzPct val="125000"/>
            </a:pPr>
            <a:r>
              <a:rPr lang="nl-NL" sz="5400" dirty="0" smtClean="0"/>
              <a:t>Half april (anderhalf jaar later): vaststelling verantwoording in Regiegroep</a:t>
            </a:r>
            <a:endParaRPr lang="nl-NL" sz="5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1418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Proces (1)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smtClean="0"/>
              <a:t>Hoe ziet het verdere proces van de samenwerkingsafspraken er </a:t>
            </a:r>
            <a:r>
              <a:rPr lang="nl-NL" dirty="0" smtClean="0"/>
              <a:t>uit?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2359" y="3485813"/>
            <a:ext cx="17984788" cy="10667507"/>
          </a:xfrm>
        </p:spPr>
        <p:txBody>
          <a:bodyPr/>
          <a:lstStyle/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Weken </a:t>
            </a:r>
            <a:r>
              <a:rPr lang="nl-NL" sz="4400" dirty="0" smtClean="0"/>
              <a:t>van 7 juni en 14 juni: werksessies raden en Staten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Week van 21 juni: werksessies bestuurders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/>
              <a:t>Voor verzending Regiegroep: bijeenkomst transitiecommissie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Week van 28 juni: verzenden concept samenwerkingsafspraken naar Regiegroep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7 juli: extra Regiegroep MRA (vaststellen concept samenwerkingsafspraken)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9 juli: verzenden concept afspraken naar raden en Staten voor wensen en opvattingen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Week van 12 juli: eventueel uitloop voor verzending (indien veel aanpassingen)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endParaRPr lang="nl-NL" sz="4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8697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Proces (2)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smtClean="0"/>
              <a:t>Hoe ziet het verdere proces van de samenwerkingsafspraken er </a:t>
            </a:r>
            <a:r>
              <a:rPr lang="nl-NL" dirty="0" smtClean="0"/>
              <a:t>uit?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1022" y="3287032"/>
            <a:ext cx="17984788" cy="10667507"/>
          </a:xfrm>
        </p:spPr>
        <p:txBody>
          <a:bodyPr/>
          <a:lstStyle/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15 september: deadline voor aanleveren wensen en opvattingen raden en staten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15 – 30 september: verwerken wensen en opvattingen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Voor verzending Regiegroep: Transitiecommissie bijeenkomst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1 oktober: verzending definitieve afspraken naar Regiegroep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Week van 4 oktober: extra bijeenkomst Regiegroep, vaststelling definitieve afspraken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Uiterlijk zondag 10 oktober: verzending afspraken naar raden en Staten ter vaststelling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5 december: uiterste deadline voor vaststelling door raden en </a:t>
            </a:r>
            <a:r>
              <a:rPr lang="nl-NL" sz="4400" dirty="0" smtClean="0"/>
              <a:t>Staten</a:t>
            </a:r>
            <a:endParaRPr lang="nl-NL" sz="4400" dirty="0" smtClean="0"/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9 december evt. extra regiegroep indien nodig 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r>
              <a:rPr lang="nl-NL" sz="4400" dirty="0" smtClean="0"/>
              <a:t>10 december feestelijk moment tijdens MRA Congres</a:t>
            </a:r>
          </a:p>
          <a:p>
            <a:pPr marL="685800" lvl="1" indent="-685800">
              <a:spcBef>
                <a:spcPts val="2000"/>
              </a:spcBef>
              <a:buClr>
                <a:srgbClr val="E11B22"/>
              </a:buClr>
              <a:buSzPct val="125000"/>
            </a:pPr>
            <a:endParaRPr lang="nl-NL" sz="4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023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1143000" indent="-1143000">
              <a:buAutoNum type="arabicPeriod"/>
            </a:pPr>
            <a:r>
              <a:rPr lang="nl-NL" dirty="0" smtClean="0">
                <a:latin typeface="+mn-lt"/>
              </a:rPr>
              <a:t>Inleiding</a:t>
            </a:r>
          </a:p>
          <a:p>
            <a:pPr marL="1143000" indent="-1143000">
              <a:buAutoNum type="arabicPeriod"/>
            </a:pPr>
            <a:r>
              <a:rPr lang="nl-NL" dirty="0" smtClean="0">
                <a:latin typeface="+mn-lt"/>
              </a:rPr>
              <a:t>Doel </a:t>
            </a:r>
            <a:r>
              <a:rPr lang="nl-NL" dirty="0" smtClean="0">
                <a:latin typeface="+mn-lt"/>
              </a:rPr>
              <a:t>van de samenwerkingsafspraken</a:t>
            </a:r>
          </a:p>
          <a:p>
            <a:pPr marL="1143000" indent="-1143000">
              <a:buAutoNum type="arabicPeriod"/>
            </a:pPr>
            <a:r>
              <a:rPr lang="nl-NL" dirty="0" smtClean="0">
                <a:latin typeface="+mn-lt"/>
              </a:rPr>
              <a:t>Vorm van de samenwerkingsafspraken</a:t>
            </a:r>
          </a:p>
          <a:p>
            <a:pPr marL="1143000" indent="-1143000">
              <a:buAutoNum type="arabicPeriod"/>
            </a:pPr>
            <a:r>
              <a:rPr lang="nl-NL" dirty="0" smtClean="0">
                <a:latin typeface="+mn-lt"/>
              </a:rPr>
              <a:t>Doel van deze werksessie</a:t>
            </a:r>
          </a:p>
          <a:p>
            <a:pPr marL="1143000" indent="-1143000">
              <a:buAutoNum type="arabicPeriod"/>
            </a:pPr>
            <a:r>
              <a:rPr lang="nl-NL" dirty="0" smtClean="0">
                <a:latin typeface="+mn-lt"/>
              </a:rPr>
              <a:t>Gesprekken </a:t>
            </a:r>
            <a:r>
              <a:rPr lang="nl-NL" dirty="0" smtClean="0">
                <a:latin typeface="+mn-lt"/>
              </a:rPr>
              <a:t>in groepjes</a:t>
            </a:r>
          </a:p>
          <a:p>
            <a:pPr marL="1143000" indent="-1143000">
              <a:buAutoNum type="arabicPeriod"/>
            </a:pPr>
            <a:r>
              <a:rPr lang="nl-NL" dirty="0" smtClean="0">
                <a:latin typeface="+mn-lt"/>
              </a:rPr>
              <a:t>Terugkoppeling uit de </a:t>
            </a:r>
            <a:r>
              <a:rPr lang="nl-NL" dirty="0" smtClean="0">
                <a:latin typeface="+mn-lt"/>
              </a:rPr>
              <a:t>gesprekken</a:t>
            </a:r>
          </a:p>
          <a:p>
            <a:pPr marL="1143000" indent="-1143000">
              <a:buAutoNum type="arabicPeriod"/>
            </a:pPr>
            <a:r>
              <a:rPr lang="nl-NL" dirty="0" smtClean="0">
                <a:latin typeface="+mn-lt"/>
              </a:rPr>
              <a:t>Vervolgproces</a:t>
            </a:r>
            <a:endParaRPr lang="nl-NL" dirty="0" smtClean="0">
              <a:latin typeface="+mn-lt"/>
            </a:endParaRP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3526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smtClean="0"/>
              <a:t>Proces tot nu toe</a:t>
            </a:r>
            <a:endParaRPr lang="nl-NL" dirty="0"/>
          </a:p>
        </p:txBody>
      </p:sp>
      <p:sp>
        <p:nvSpPr>
          <p:cNvPr id="1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1775" y="4141798"/>
            <a:ext cx="17984788" cy="8983662"/>
          </a:xfrm>
        </p:spPr>
        <p:txBody>
          <a:bodyPr/>
          <a:lstStyle/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Evaluatie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Traject Verwaayen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Transitiecommissie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Voorstel + wensen en opvattingen daarover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Concept samenwerkingsafspraken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Definitieve samenwerkingsafspraken</a:t>
            </a:r>
          </a:p>
          <a:p>
            <a:pPr marL="914354" lvl="1" indent="0">
              <a:buNone/>
            </a:pPr>
            <a:endParaRPr lang="nl-NL" sz="6000" dirty="0" smtClean="0"/>
          </a:p>
          <a:p>
            <a:pPr marL="914354" lvl="1" indent="0">
              <a:buNone/>
            </a:pPr>
            <a:r>
              <a:rPr lang="nl-NL" i="1" dirty="0" smtClean="0"/>
              <a:t>Het ‘eindproduct’ is dus geen nieuw voorstel, maar samenwerkingsafspraken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241887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Inleiding: noodzaak van de MRA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smtClean="0"/>
              <a:t>… behoefte aan sterkere regionale sturing…</a:t>
            </a:r>
            <a:endParaRPr lang="nl-NL" dirty="0"/>
          </a:p>
        </p:txBody>
      </p:sp>
      <p:sp>
        <p:nvSpPr>
          <p:cNvPr id="1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1775" y="3113098"/>
            <a:ext cx="17984788" cy="10221902"/>
          </a:xfrm>
        </p:spPr>
        <p:txBody>
          <a:bodyPr/>
          <a:lstStyle/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Breed gedragen notie dat samenwerking hard nodig </a:t>
            </a:r>
            <a:r>
              <a:rPr lang="nl-NL" sz="5400" dirty="0" smtClean="0"/>
              <a:t>is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Economische en maatschappelijke ontwikkelingen, verstedelijking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Relatie regio – Amsterdam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Noodzaak van eendrachtige en sterke regionale sturing is groot en coronacrisis maakt die noodzaak alleen maar groter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Interne </a:t>
            </a:r>
            <a:r>
              <a:rPr lang="nl-NL" sz="5400" dirty="0"/>
              <a:t>en externe </a:t>
            </a:r>
            <a:r>
              <a:rPr lang="nl-NL" sz="5400" dirty="0" smtClean="0"/>
              <a:t>functie 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Informele </a:t>
            </a:r>
            <a:r>
              <a:rPr lang="nl-NL" sz="5400" dirty="0"/>
              <a:t>samenwerking vanuit de inhoud: geen behoefte aan GR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Belang van draagvlak en positie raden en Staten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 smtClean="0"/>
              <a:t>Rupsje </a:t>
            </a:r>
            <a:r>
              <a:rPr lang="nl-NL" sz="5400" dirty="0" err="1"/>
              <a:t>nooitgenoeg</a:t>
            </a:r>
            <a:r>
              <a:rPr lang="nl-NL" sz="5400" dirty="0"/>
              <a:t> </a:t>
            </a:r>
            <a:r>
              <a:rPr lang="nl-NL" sz="5400" dirty="0" err="1"/>
              <a:t>vs</a:t>
            </a:r>
            <a:r>
              <a:rPr lang="nl-NL" sz="5400" dirty="0"/>
              <a:t> moeilijk om te focussen</a:t>
            </a:r>
          </a:p>
          <a:p>
            <a:pPr lvl="1"/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2278956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Inleiding: hoofdlijnen van het voorstel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2359" y="3494098"/>
            <a:ext cx="17984788" cy="8983662"/>
          </a:xfrm>
        </p:spPr>
        <p:txBody>
          <a:bodyPr/>
          <a:lstStyle/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Noodzaak van de MRA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Ambities / doelstellingen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Kernwaarden en richtinggevende principes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Heldere en eenvoudige </a:t>
            </a:r>
            <a:r>
              <a:rPr lang="nl-NL" sz="5400" dirty="0" smtClean="0"/>
              <a:t>organisatie:</a:t>
            </a:r>
            <a:endParaRPr lang="nl-NL" sz="5400" dirty="0"/>
          </a:p>
          <a:p>
            <a:pPr marL="1600155" lvl="2" indent="-685800">
              <a:spcBef>
                <a:spcPts val="2000"/>
              </a:spcBef>
              <a:buClr>
                <a:srgbClr val="E11B22"/>
              </a:buClr>
              <a:buSzPct val="125000"/>
              <a:buFont typeface="Wingdings" panose="05000000000000000000" pitchFamily="2" charset="2"/>
              <a:buChar char="§"/>
            </a:pPr>
            <a:r>
              <a:rPr lang="nl-NL" sz="4600" dirty="0"/>
              <a:t>Bestuur</a:t>
            </a:r>
          </a:p>
          <a:p>
            <a:pPr marL="1600155" lvl="2" indent="-685800">
              <a:spcBef>
                <a:spcPts val="2000"/>
              </a:spcBef>
              <a:buClr>
                <a:srgbClr val="E11B22"/>
              </a:buClr>
              <a:buSzPct val="125000"/>
              <a:buFont typeface="Wingdings" panose="05000000000000000000" pitchFamily="2" charset="2"/>
              <a:buChar char="§"/>
            </a:pPr>
            <a:r>
              <a:rPr lang="nl-NL" sz="4600" dirty="0"/>
              <a:t>Bestuurlijke Platforms</a:t>
            </a:r>
          </a:p>
          <a:p>
            <a:pPr marL="1600155" lvl="2" indent="-685800">
              <a:spcBef>
                <a:spcPts val="2000"/>
              </a:spcBef>
              <a:buClr>
                <a:srgbClr val="E11B22"/>
              </a:buClr>
              <a:buSzPct val="125000"/>
              <a:buFont typeface="Wingdings" panose="05000000000000000000" pitchFamily="2" charset="2"/>
              <a:buChar char="§"/>
            </a:pPr>
            <a:r>
              <a:rPr lang="nl-NL" sz="4600" dirty="0"/>
              <a:t>Algemene Vergadering</a:t>
            </a:r>
          </a:p>
          <a:p>
            <a:pPr marL="1600155" lvl="2" indent="-685800">
              <a:spcBef>
                <a:spcPts val="2000"/>
              </a:spcBef>
              <a:buClr>
                <a:srgbClr val="E11B22"/>
              </a:buClr>
              <a:buSzPct val="125000"/>
              <a:buFont typeface="Wingdings" panose="05000000000000000000" pitchFamily="2" charset="2"/>
              <a:buChar char="§"/>
            </a:pPr>
            <a:r>
              <a:rPr lang="nl-NL" sz="4600" dirty="0"/>
              <a:t>Raden en Staten + Raadtafel</a:t>
            </a:r>
          </a:p>
          <a:p>
            <a:pPr marL="1600155" lvl="2" indent="-685800">
              <a:spcBef>
                <a:spcPts val="2000"/>
              </a:spcBef>
              <a:buClr>
                <a:srgbClr val="E11B22"/>
              </a:buClr>
              <a:buSzPct val="125000"/>
              <a:buFont typeface="Wingdings" panose="05000000000000000000" pitchFamily="2" charset="2"/>
              <a:buChar char="§"/>
            </a:pPr>
            <a:r>
              <a:rPr lang="nl-NL" sz="4600" dirty="0"/>
              <a:t>MRA Directie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sz="5400" dirty="0"/>
              <a:t>Overgangsperiode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113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Hoofdlijnen van de reacties op het voorstel (1)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smtClean="0"/>
              <a:t>Wensen en opvattingen van raden en Staten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2359" y="3074998"/>
            <a:ext cx="17984788" cy="8983662"/>
          </a:xfrm>
        </p:spPr>
        <p:txBody>
          <a:bodyPr/>
          <a:lstStyle/>
          <a:p>
            <a:pPr marL="0" lvl="1" indent="0">
              <a:spcBef>
                <a:spcPts val="2000"/>
              </a:spcBef>
              <a:buClr>
                <a:srgbClr val="E11B22"/>
              </a:buClr>
              <a:buSzPct val="125000"/>
              <a:buNone/>
            </a:pPr>
            <a:r>
              <a:rPr lang="nl-NL" dirty="0"/>
              <a:t>Een aantal kernelementen uitgelicht uit de wensen en opvattingen die raden en Staten hebben gegeven bij het voorstel</a:t>
            </a:r>
            <a:r>
              <a:rPr lang="nl-NL" dirty="0" smtClean="0"/>
              <a:t>: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/>
              <a:t>Veel herkenning bij ambities: blij dat nu meer aandacht is voor menselijke maat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/>
              <a:t>Belang van samenwerking vanuit de inhoud (en vorm volgt inhoud)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/>
              <a:t>Belang van deelregionale samenwerking, maar behoeft nog wel uitwerking!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/>
              <a:t>Geen extra bestuurslaag: alle bevoegdheden blijven bij raden en </a:t>
            </a:r>
            <a:r>
              <a:rPr lang="nl-NL" dirty="0" smtClean="0"/>
              <a:t>Staten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 smtClean="0"/>
              <a:t>Belangrijk om raden en staten beter te betrekken, vergt nog wel uitwerking!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 smtClean="0"/>
              <a:t>Belangrijk om (ook bij toekomstige processen) voldoende tijd in te ruimen om raden en Staten goed te betrekken</a:t>
            </a:r>
            <a:endParaRPr lang="nl-NL" dirty="0"/>
          </a:p>
          <a:p>
            <a:pPr marL="0" lvl="1" indent="0">
              <a:spcBef>
                <a:spcPts val="2000"/>
              </a:spcBef>
              <a:buClr>
                <a:srgbClr val="E11B22"/>
              </a:buClr>
              <a:buSzPct val="125000"/>
              <a:buNone/>
            </a:pPr>
            <a:endParaRPr lang="nl-NL" sz="5400" dirty="0" smtClean="0"/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384161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Hoofdlijnen van de reacties op het voorstel (2)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/>
              <a:t>Wensen en opvattingen van raden en Staten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042359" y="3074998"/>
            <a:ext cx="17984788" cy="8983662"/>
          </a:xfrm>
        </p:spPr>
        <p:txBody>
          <a:bodyPr/>
          <a:lstStyle/>
          <a:p>
            <a:pPr marL="0" lvl="1" indent="0">
              <a:spcBef>
                <a:spcPts val="2000"/>
              </a:spcBef>
              <a:buClr>
                <a:srgbClr val="E11B22"/>
              </a:buClr>
              <a:buSzPct val="125000"/>
              <a:buNone/>
            </a:pPr>
            <a:r>
              <a:rPr lang="nl-NL" dirty="0"/>
              <a:t>Een aantal kernelementen uitgelicht uit de wensen en opvattingen die raden en Staten hebben gegeven bij het voorstel</a:t>
            </a:r>
            <a:r>
              <a:rPr lang="nl-NL" dirty="0" smtClean="0"/>
              <a:t>: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 smtClean="0"/>
              <a:t>Goed het gesprek voeren over waar de raden en Staten wel of niet over gaan</a:t>
            </a:r>
            <a:endParaRPr lang="nl-NL" dirty="0"/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 smtClean="0"/>
              <a:t>Belang van het gesprek tussen lokaal bestuur en eigen raad over de MRA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 smtClean="0"/>
              <a:t>Belangrijk om het proces van de transitie af te ronden voor de nieuwe verkiezingen voor de gemeenteraad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 smtClean="0"/>
              <a:t>Rolverdeling nog uitwerken (tussen AV en bestuur, Amsterdam en regio, gemeenten en platforms, raden en staten en bestuurders, </a:t>
            </a:r>
            <a:r>
              <a:rPr lang="nl-NL" dirty="0" err="1" smtClean="0"/>
              <a:t>etc</a:t>
            </a:r>
            <a:r>
              <a:rPr lang="nl-NL" dirty="0" smtClean="0"/>
              <a:t>)</a:t>
            </a:r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r>
              <a:rPr lang="nl-NL" dirty="0" smtClean="0"/>
              <a:t>Deelregionale vertegenwoordiging in alle gremia</a:t>
            </a:r>
            <a:endParaRPr lang="nl-NL" dirty="0"/>
          </a:p>
          <a:p>
            <a:pPr marL="0" lvl="1" indent="0">
              <a:spcBef>
                <a:spcPts val="2000"/>
              </a:spcBef>
              <a:buClr>
                <a:srgbClr val="E11B22"/>
              </a:buClr>
              <a:buSzPct val="125000"/>
              <a:buNone/>
            </a:pPr>
            <a:endParaRPr lang="nl-NL" sz="5400" dirty="0" smtClean="0"/>
          </a:p>
          <a:p>
            <a:pPr marL="571500" lvl="1" indent="-571500">
              <a:spcBef>
                <a:spcPts val="2000"/>
              </a:spcBef>
              <a:buClr>
                <a:srgbClr val="E11B22"/>
              </a:buClr>
              <a:buSzPct val="125000"/>
              <a:buFont typeface="Systeemlettertype regulier"/>
              <a:buChar char="+"/>
            </a:pP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3018745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Doel van de samenwerkingsafspraken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sz="5400" dirty="0" smtClean="0">
                <a:latin typeface="+mn-lt"/>
              </a:rPr>
              <a:t>Waarom maken überhaupt samenwerkingsafspraken?</a:t>
            </a:r>
          </a:p>
          <a:p>
            <a:pPr lvl="1"/>
            <a:r>
              <a:rPr lang="nl-NL" sz="5400" dirty="0"/>
              <a:t>Transparantie </a:t>
            </a:r>
          </a:p>
          <a:p>
            <a:pPr lvl="1"/>
            <a:r>
              <a:rPr lang="nl-NL" sz="5400" dirty="0"/>
              <a:t>Kader scheppen / verwachtingenmanagement</a:t>
            </a:r>
          </a:p>
          <a:p>
            <a:endParaRPr lang="nl-NL" sz="5400" dirty="0" smtClean="0">
              <a:latin typeface="+mn-lt"/>
            </a:endParaRPr>
          </a:p>
          <a:p>
            <a:r>
              <a:rPr lang="nl-NL" sz="5400" dirty="0" smtClean="0">
                <a:latin typeface="+mn-lt"/>
              </a:rPr>
              <a:t>Wat is NIET het doel van de samenwerkingsafspraken?</a:t>
            </a:r>
          </a:p>
          <a:p>
            <a:pPr lvl="1"/>
            <a:r>
              <a:rPr lang="nl-NL" sz="5400" dirty="0"/>
              <a:t>Alles in beton gieten / dichtregelen</a:t>
            </a:r>
          </a:p>
          <a:p>
            <a:pPr lvl="1"/>
            <a:endParaRPr lang="nl-NL" sz="66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844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Vorm van de samenwerkingsafspraken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 smtClean="0"/>
              <a:t>Hoe komen de samenwerkingsafspraken er uit te zien?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sz="5400" dirty="0" smtClean="0">
                <a:latin typeface="+mn-lt"/>
              </a:rPr>
              <a:t>Helder en overzichtelijk document, </a:t>
            </a:r>
            <a:r>
              <a:rPr lang="nl-NL" sz="5400" dirty="0" err="1" smtClean="0">
                <a:latin typeface="+mn-lt"/>
              </a:rPr>
              <a:t>jip</a:t>
            </a:r>
            <a:r>
              <a:rPr lang="nl-NL" sz="5400" dirty="0" smtClean="0">
                <a:latin typeface="+mn-lt"/>
              </a:rPr>
              <a:t> en </a:t>
            </a:r>
            <a:r>
              <a:rPr lang="nl-NL" sz="5400" dirty="0" err="1" smtClean="0">
                <a:latin typeface="+mn-lt"/>
              </a:rPr>
              <a:t>janneke</a:t>
            </a:r>
            <a:r>
              <a:rPr lang="nl-NL" sz="5400" dirty="0" smtClean="0">
                <a:latin typeface="+mn-lt"/>
              </a:rPr>
              <a:t> taal</a:t>
            </a:r>
          </a:p>
          <a:p>
            <a:r>
              <a:rPr lang="nl-NL" sz="5400" dirty="0" smtClean="0">
                <a:latin typeface="+mn-lt"/>
              </a:rPr>
              <a:t>Bondig (kan ook zijn: overzichtelijk)</a:t>
            </a:r>
            <a:endParaRPr lang="nl-NL" sz="5400" dirty="0" smtClean="0">
              <a:latin typeface="+mn-lt"/>
            </a:endParaRPr>
          </a:p>
          <a:p>
            <a:r>
              <a:rPr lang="nl-NL" sz="5400" dirty="0" smtClean="0">
                <a:latin typeface="+mn-lt"/>
              </a:rPr>
              <a:t>De kern vatten in afspraken, al het andere zoveel mogelijk  uitwerken in de bijlagen</a:t>
            </a:r>
          </a:p>
          <a:p>
            <a:r>
              <a:rPr lang="nl-NL" sz="5400" dirty="0" smtClean="0">
                <a:latin typeface="+mn-lt"/>
              </a:rPr>
              <a:t>Streven is om een tot een document te komen waar geen juristen aan te pas hoeven te komen</a:t>
            </a:r>
            <a:endParaRPr lang="nl-NL" sz="5400" dirty="0"/>
          </a:p>
          <a:p>
            <a:endParaRPr lang="nl-NL" sz="5400" dirty="0" smtClean="0">
              <a:latin typeface="+mn-lt"/>
            </a:endParaRPr>
          </a:p>
          <a:p>
            <a:r>
              <a:rPr lang="nl-NL" sz="5400" dirty="0" smtClean="0">
                <a:latin typeface="+mn-lt"/>
              </a:rPr>
              <a:t>Levend document, zeker de bijlagen</a:t>
            </a:r>
            <a:endParaRPr lang="nl-NL" sz="5400" dirty="0"/>
          </a:p>
          <a:p>
            <a:pPr lvl="1"/>
            <a:endParaRPr lang="nl-NL" sz="66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032476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0629 MRA Presentatie template" id="{9117A6B3-3227-474C-98B5-CD3038C014B8}" vid="{A8DA6773-1ACF-6449-876E-40B4F744D8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200629 MRA Presentatie template</Template>
  <TotalTime>223</TotalTime>
  <Words>1194</Words>
  <Application>Microsoft Office PowerPoint</Application>
  <PresentationFormat>Aangepast</PresentationFormat>
  <Paragraphs>150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6" baseType="lpstr">
      <vt:lpstr>Arial</vt:lpstr>
      <vt:lpstr>Avenir Roman</vt:lpstr>
      <vt:lpstr>Calibri</vt:lpstr>
      <vt:lpstr>Helvetica Neue Medium</vt:lpstr>
      <vt:lpstr>Systeemlettertype regulier</vt:lpstr>
      <vt:lpstr>Wingdings</vt:lpstr>
      <vt:lpstr>Zilla Slab</vt:lpstr>
      <vt:lpstr>Kantoorthema</vt:lpstr>
      <vt:lpstr>Werksessie Raads- en Statenleden Versterking MRA-Samenwerking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Gemeente Amsterdam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Werksessie Samenwerkingsafspraken</dc:title>
  <dc:creator>Rienties, Remco</dc:creator>
  <cp:lastModifiedBy>Rienties, Remco</cp:lastModifiedBy>
  <cp:revision>21</cp:revision>
  <dcterms:created xsi:type="dcterms:W3CDTF">2021-06-01T17:46:20Z</dcterms:created>
  <dcterms:modified xsi:type="dcterms:W3CDTF">2021-06-08T09:28:34Z</dcterms:modified>
</cp:coreProperties>
</file>