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3"/>
  </p:notesMasterIdLst>
  <p:sldIdLst>
    <p:sldId id="256" r:id="rId2"/>
    <p:sldId id="257" r:id="rId3"/>
    <p:sldId id="284" r:id="rId4"/>
    <p:sldId id="285" r:id="rId5"/>
    <p:sldId id="287" r:id="rId6"/>
    <p:sldId id="288" r:id="rId7"/>
    <p:sldId id="291" r:id="rId8"/>
    <p:sldId id="292" r:id="rId9"/>
    <p:sldId id="293" r:id="rId10"/>
    <p:sldId id="290" r:id="rId11"/>
    <p:sldId id="28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gendijk, Marleen" initials="LM" lastIdx="7" clrIdx="0">
    <p:extLst>
      <p:ext uri="{19B8F6BF-5375-455C-9EA6-DF929625EA0E}">
        <p15:presenceInfo xmlns:p15="http://schemas.microsoft.com/office/powerpoint/2012/main" userId="S-1-5-21-4012033790-4084158397-284283626-298415" providerId="AD"/>
      </p:ext>
    </p:extLst>
  </p:cmAuthor>
  <p:cmAuthor id="2" name="Teengs Gerritsen, Hans" initials="TGH" lastIdx="1" clrIdx="1">
    <p:extLst>
      <p:ext uri="{19B8F6BF-5375-455C-9EA6-DF929625EA0E}">
        <p15:presenceInfo xmlns:p15="http://schemas.microsoft.com/office/powerpoint/2012/main" userId="S-1-5-21-4012033790-4084158397-284283626-46504" providerId="AD"/>
      </p:ext>
    </p:extLst>
  </p:cmAuthor>
  <p:cmAuthor id="3" name="Michiel Bassant" initials="MB" lastIdx="19" clrIdx="2">
    <p:extLst>
      <p:ext uri="{19B8F6BF-5375-455C-9EA6-DF929625EA0E}">
        <p15:presenceInfo xmlns:p15="http://schemas.microsoft.com/office/powerpoint/2012/main" userId="09f754bc3e056d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3ABB53-4DBF-42FA-B593-9A877174D247}">
  <a:tblStyle styleId="{563ABB53-4DBF-42FA-B593-9A877174D2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>
      <p:cViewPr varScale="1">
        <p:scale>
          <a:sx n="95" d="100"/>
          <a:sy n="95" d="100"/>
        </p:scale>
        <p:origin x="8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99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410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1004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9539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3671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6297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252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3124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6063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169100" y="400050"/>
            <a:ext cx="7554900" cy="3842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33400" y="1440375"/>
            <a:ext cx="5041200" cy="3150600"/>
          </a:xfrm>
          <a:prstGeom prst="rect">
            <a:avLst/>
          </a:prstGeom>
          <a:ln w="1143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/>
          <p:nvPr/>
        </p:nvSpPr>
        <p:spPr>
          <a:xfrm>
            <a:off x="1169100" y="721350"/>
            <a:ext cx="7441500" cy="3873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33400" y="552450"/>
            <a:ext cx="2106600" cy="12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012775" y="1052499"/>
            <a:ext cx="2597400" cy="324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▣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766774" y="1052499"/>
            <a:ext cx="2597400" cy="324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▣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33400" y="552450"/>
            <a:ext cx="2106600" cy="1257600"/>
          </a:xfrm>
          <a:prstGeom prst="rect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203050" y="1132549"/>
            <a:ext cx="5185200" cy="32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□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▣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●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○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●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○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63994" cy="1232742"/>
          </a:xfrm>
          <a:prstGeom prst="rect">
            <a:avLst/>
          </a:prstGeom>
        </p:spPr>
      </p:pic>
      <p:sp>
        <p:nvSpPr>
          <p:cNvPr id="56" name="Google Shape;56;p11"/>
          <p:cNvSpPr txBox="1">
            <a:spLocks noGrp="1"/>
          </p:cNvSpPr>
          <p:nvPr>
            <p:ph type="ctrTitle"/>
          </p:nvPr>
        </p:nvSpPr>
        <p:spPr>
          <a:xfrm>
            <a:off x="502014" y="1078942"/>
            <a:ext cx="7549978" cy="20454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nl-NL" b="1" dirty="0">
                <a:latin typeface="Georgia" panose="02040502050405020303" pitchFamily="18" charset="0"/>
              </a:rPr>
              <a:t>‘WORDT DE RUPS     EEN VLINDER?’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4" name="Google Shape;63;p12"/>
          <p:cNvSpPr txBox="1"/>
          <p:nvPr/>
        </p:nvSpPr>
        <p:spPr>
          <a:xfrm>
            <a:off x="6672649" y="4358407"/>
            <a:ext cx="2471351" cy="785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FF0000"/>
                </a:solidFill>
                <a:latin typeface="Georgia" panose="02040502050405020303" pitchFamily="18" charset="0"/>
                <a:ea typeface="Georgia"/>
                <a:cs typeface="Georgia"/>
                <a:sym typeface="Georgia"/>
              </a:rPr>
              <a:t>Ben Verwaayen</a:t>
            </a:r>
            <a:endParaRPr sz="1200" dirty="0">
              <a:solidFill>
                <a:srgbClr val="FF0000"/>
              </a:solidFill>
              <a:latin typeface="Georgia" panose="02040502050405020303" pitchFamily="18" charset="0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1D1D1B"/>
                </a:solidFill>
                <a:latin typeface="Georgia" panose="02040502050405020303" pitchFamily="18" charset="0"/>
                <a:ea typeface="Georgia"/>
                <a:cs typeface="Georgia"/>
                <a:sym typeface="Georgia"/>
              </a:rPr>
              <a:t>Amsterdam, </a:t>
            </a:r>
            <a:r>
              <a:rPr lang="en" sz="1200" dirty="0" smtClean="0">
                <a:solidFill>
                  <a:srgbClr val="1D1D1B"/>
                </a:solidFill>
                <a:latin typeface="Georgia" panose="02040502050405020303" pitchFamily="18" charset="0"/>
                <a:ea typeface="Georgia"/>
                <a:cs typeface="Georgia"/>
                <a:sym typeface="Georgia"/>
              </a:rPr>
              <a:t>2 december 2020</a:t>
            </a:r>
            <a:endParaRPr sz="1200" dirty="0">
              <a:solidFill>
                <a:srgbClr val="1D1D1B"/>
              </a:solidFill>
              <a:latin typeface="Georgia" panose="02040502050405020303" pitchFamily="18" charset="0"/>
              <a:ea typeface="Georgia"/>
              <a:cs typeface="Georgia"/>
              <a:sym typeface="Georgia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163993" y="2970625"/>
            <a:ext cx="6966753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endParaRPr lang="en-US" dirty="0">
              <a:solidFill>
                <a:srgbClr val="FFFFFF"/>
              </a:solidFill>
              <a:highlight>
                <a:srgbClr val="FF0000"/>
              </a:highlight>
            </a:endParaRPr>
          </a:p>
          <a:p>
            <a:pPr lvl="0">
              <a:spcBef>
                <a:spcPts val="600"/>
              </a:spcBef>
            </a:pPr>
            <a:r>
              <a:rPr lang="nl-NL" sz="2400" i="1" dirty="0">
                <a:latin typeface="Georgia" panose="02040502050405020303" pitchFamily="18" charset="0"/>
              </a:rPr>
              <a:t>Advies aan de Regiegroep Metropoolregio Amsterdam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533400" y="400050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De uitvoering</a:t>
            </a:r>
            <a:r>
              <a:rPr lang="en" b="1" i="1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" b="1" i="1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Google Shape;63;p12"/>
          <p:cNvSpPr txBox="1"/>
          <p:nvPr/>
        </p:nvSpPr>
        <p:spPr>
          <a:xfrm>
            <a:off x="1173892" y="1309950"/>
            <a:ext cx="7105551" cy="3274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nl-NL" sz="1600" b="1" u="sng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Transitieproces</a:t>
            </a:r>
          </a:p>
          <a:p>
            <a:endParaRPr lang="nl-NL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 smtClean="0">
                <a:latin typeface="Georgia" panose="02040502050405020303" pitchFamily="18" charset="0"/>
              </a:rPr>
              <a:t>Implementatie vraagt om een voorlopig bestuur dat </a:t>
            </a:r>
            <a:r>
              <a:rPr lang="nl-NL" u="sng" dirty="0" smtClean="0">
                <a:latin typeface="Georgia" panose="02040502050405020303" pitchFamily="18" charset="0"/>
              </a:rPr>
              <a:t>binnen </a:t>
            </a:r>
            <a:r>
              <a:rPr lang="nl-NL" u="sng" dirty="0">
                <a:latin typeface="Georgia" panose="02040502050405020303" pitchFamily="18" charset="0"/>
              </a:rPr>
              <a:t>twee </a:t>
            </a:r>
            <a:r>
              <a:rPr lang="nl-NL" u="sng" dirty="0" smtClean="0">
                <a:latin typeface="Georgia" panose="02040502050405020303" pitchFamily="18" charset="0"/>
              </a:rPr>
              <a:t>maanden</a:t>
            </a:r>
            <a:r>
              <a:rPr lang="nl-NL" dirty="0" smtClean="0">
                <a:latin typeface="Georgia" panose="02040502050405020303" pitchFamily="18" charset="0"/>
              </a:rPr>
              <a:t> een voorstel ontwikkelt aan de algemene vergadering met:</a:t>
            </a:r>
          </a:p>
          <a:p>
            <a:pPr lvl="2"/>
            <a:r>
              <a:rPr lang="nl-NL" dirty="0" smtClean="0">
                <a:latin typeface="Georgia" panose="02040502050405020303" pitchFamily="18" charset="0"/>
              </a:rPr>
              <a:t>       1.</a:t>
            </a:r>
            <a:r>
              <a:rPr lang="nl-NL" dirty="0">
                <a:latin typeface="Georgia" panose="02040502050405020303" pitchFamily="18" charset="0"/>
              </a:rPr>
              <a:t> één tot drie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prioriteiten</a:t>
            </a:r>
            <a:r>
              <a:rPr lang="nl-NL" dirty="0" smtClean="0">
                <a:latin typeface="Georgia" panose="02040502050405020303" pitchFamily="18" charset="0"/>
              </a:rPr>
              <a:t> </a:t>
            </a:r>
            <a:r>
              <a:rPr lang="nl-NL" dirty="0">
                <a:latin typeface="Georgia" panose="02040502050405020303" pitchFamily="18" charset="0"/>
              </a:rPr>
              <a:t>voor de MRA</a:t>
            </a:r>
            <a:r>
              <a:rPr lang="nl-NL" dirty="0" smtClean="0">
                <a:latin typeface="Georgia" panose="02040502050405020303" pitchFamily="18" charset="0"/>
              </a:rPr>
              <a:t>;</a:t>
            </a:r>
          </a:p>
          <a:p>
            <a:r>
              <a:rPr lang="nl-NL" dirty="0" smtClean="0">
                <a:latin typeface="Georgia" panose="02040502050405020303" pitchFamily="18" charset="0"/>
              </a:rPr>
              <a:t>       2. </a:t>
            </a:r>
            <a:r>
              <a:rPr lang="nl-NL" dirty="0">
                <a:latin typeface="Georgia" panose="02040502050405020303" pitchFamily="18" charset="0"/>
              </a:rPr>
              <a:t>uitwerking van het governancemodel</a:t>
            </a:r>
            <a:r>
              <a:rPr lang="nl-NL" dirty="0" smtClean="0">
                <a:latin typeface="Georgia" panose="02040502050405020303" pitchFamily="18" charset="0"/>
              </a:rPr>
              <a:t>;</a:t>
            </a:r>
          </a:p>
          <a:p>
            <a:r>
              <a:rPr lang="nl-NL" dirty="0" smtClean="0">
                <a:latin typeface="Georgia" panose="02040502050405020303" pitchFamily="18" charset="0"/>
              </a:rPr>
              <a:t>       3. proces </a:t>
            </a:r>
            <a:r>
              <a:rPr lang="nl-NL" dirty="0">
                <a:latin typeface="Georgia" panose="02040502050405020303" pitchFamily="18" charset="0"/>
              </a:rPr>
              <a:t>om alle colleges, raden en Staten te betrekken en informeren</a:t>
            </a:r>
            <a:r>
              <a:rPr lang="nl-NL" dirty="0" smtClean="0">
                <a:latin typeface="Georgia" panose="02040502050405020303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 smtClean="0">
                <a:latin typeface="Georgia" panose="02040502050405020303" pitchFamily="18" charset="0"/>
              </a:rPr>
              <a:t>Het voorlopig bestuur bestaat </a:t>
            </a:r>
            <a:r>
              <a:rPr lang="nl-NL" dirty="0">
                <a:latin typeface="Georgia" panose="02040502050405020303" pitchFamily="18" charset="0"/>
              </a:rPr>
              <a:t>uit de twee </a:t>
            </a:r>
            <a:r>
              <a:rPr lang="nl-NL" dirty="0" smtClean="0">
                <a:latin typeface="Georgia" panose="02040502050405020303" pitchFamily="18" charset="0"/>
              </a:rPr>
              <a:t>Commissarissen </a:t>
            </a:r>
            <a:r>
              <a:rPr lang="nl-NL" dirty="0">
                <a:latin typeface="Georgia" panose="02040502050405020303" pitchFamily="18" charset="0"/>
              </a:rPr>
              <a:t>van de Koning, </a:t>
            </a:r>
            <a:r>
              <a:rPr lang="nl-NL" dirty="0" smtClean="0">
                <a:latin typeface="Georgia" panose="02040502050405020303" pitchFamily="18" charset="0"/>
              </a:rPr>
              <a:t> Burgemeester </a:t>
            </a:r>
            <a:r>
              <a:rPr lang="nl-NL" dirty="0">
                <a:latin typeface="Georgia" panose="02040502050405020303" pitchFamily="18" charset="0"/>
              </a:rPr>
              <a:t>van </a:t>
            </a:r>
            <a:r>
              <a:rPr lang="nl-NL" dirty="0" smtClean="0">
                <a:latin typeface="Georgia" panose="02040502050405020303" pitchFamily="18" charset="0"/>
              </a:rPr>
              <a:t>Amsterdam, </a:t>
            </a:r>
            <a:r>
              <a:rPr lang="nl-NL" dirty="0">
                <a:latin typeface="Georgia" panose="02040502050405020303" pitchFamily="18" charset="0"/>
              </a:rPr>
              <a:t>een burgemeester van een kleine </a:t>
            </a:r>
            <a:r>
              <a:rPr lang="nl-NL" dirty="0" smtClean="0">
                <a:latin typeface="Georgia" panose="02040502050405020303" pitchFamily="18" charset="0"/>
              </a:rPr>
              <a:t>gemeente en een burgemeester van een </a:t>
            </a:r>
            <a:r>
              <a:rPr lang="nl-NL" dirty="0">
                <a:latin typeface="Georgia" panose="02040502050405020303" pitchFamily="18" charset="0"/>
              </a:rPr>
              <a:t>middelgrote gemeente</a:t>
            </a:r>
            <a:r>
              <a:rPr lang="nl-NL" dirty="0" smtClean="0">
                <a:latin typeface="Georgia" panose="02040502050405020303" pitchFamily="18" charset="0"/>
              </a:rPr>
              <a:t>;</a:t>
            </a:r>
            <a:r>
              <a:rPr lang="nl-NL" dirty="0">
                <a:latin typeface="Georgia" panose="02040502050405020303" pitchFamily="18" charset="0"/>
              </a:rPr>
              <a:t/>
            </a:r>
            <a:br>
              <a:rPr lang="nl-NL" dirty="0">
                <a:latin typeface="Georgia" panose="02040502050405020303" pitchFamily="18" charset="0"/>
              </a:rPr>
            </a:br>
            <a:endParaRPr lang="nl-NL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latin typeface="Georgia" panose="02040502050405020303" pitchFamily="18" charset="0"/>
            </a:endParaRPr>
          </a:p>
          <a:p>
            <a:endParaRPr lang="nl-NL" dirty="0">
              <a:latin typeface="Georgia" panose="02040502050405020303" pitchFamily="18" charset="0"/>
            </a:endParaRPr>
          </a:p>
          <a:p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u="sng" kern="1200" dirty="0">
              <a:solidFill>
                <a:srgbClr val="FF0000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u="sng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16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533400" y="400050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b="1" dirty="0">
                <a:solidFill>
                  <a:schemeClr val="tx1"/>
                </a:solidFill>
                <a:latin typeface="Georgia" panose="02040502050405020303" pitchFamily="18" charset="0"/>
              </a:rPr>
              <a:t>T</a:t>
            </a: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ot slot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Google Shape;63;p12"/>
          <p:cNvSpPr txBox="1"/>
          <p:nvPr/>
        </p:nvSpPr>
        <p:spPr>
          <a:xfrm>
            <a:off x="1198606" y="1439662"/>
            <a:ext cx="7414053" cy="312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Urgentie voor meer focus op prioriteiten en een slagvaardiger governance wordt breed gevoeld door alle burgemeesters, keuze voor verandering was unaniem;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Geformuleerde ambitie en voorstellen zijn op zichzelf bescheiden. Er moet een cultuurverandering komen van beschouwend naar uitvoerend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De Metropoolregio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Amsterdam bezit alle ingrediënten om een topregio binnen Europa te worden, en te blijven, waarin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economische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bloei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en de menselijke maat naast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elkaar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bestaan;</a:t>
            </a: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In tegenstelling tot andere topregio’s heeft de Metropoolregio Amsterdam geen duidelijk profiel. Door te focussen op één tot drie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prioriteiten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krijgt de Metropoolregio Amsterdam dat wel. Dit moet met trots worden uitgedragen en geeft richting en resultaat.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3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533400" y="400050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De opdracht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Google Shape;63;p12"/>
          <p:cNvSpPr txBox="1"/>
          <p:nvPr/>
        </p:nvSpPr>
        <p:spPr>
          <a:xfrm>
            <a:off x="1161535" y="1626628"/>
            <a:ext cx="7006697" cy="295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nl-NL" b="1" i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Vind energie en toekomst voor de MRA.</a:t>
            </a:r>
            <a:r>
              <a:rPr lang="nl-NL" b="1" dirty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nl-NL" b="1" dirty="0">
                <a:solidFill>
                  <a:schemeClr val="accent1"/>
                </a:solidFill>
                <a:latin typeface="Georgia" panose="02040502050405020303" pitchFamily="18" charset="0"/>
              </a:rPr>
            </a:br>
            <a:endParaRPr lang="nl-NL" b="1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In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oktober 2018 heeft de MRA Regiegroep besloten om de regionale samenwerking binnen de MRA, die voortkwam uit het convenant van 2017, te evalueren.</a:t>
            </a:r>
          </a:p>
          <a:p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Uit de evaluatie kwam het rapport ‘Meer richting en resultaat’ (2019) voort. Hierin werd onder andere geconstateerd dat het de MRA ontbreekt aan een breed gedragen regionale visie. </a:t>
            </a:r>
          </a:p>
          <a:p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533400" y="400050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De     aanpak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Google Shape;63;p12"/>
          <p:cNvSpPr txBox="1"/>
          <p:nvPr/>
        </p:nvSpPr>
        <p:spPr>
          <a:xfrm>
            <a:off x="1198606" y="1439662"/>
            <a:ext cx="7006697" cy="312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Als gesprekpartners is gekozen voor de voorzitters van de colleges van B&amp;W en Gedeputeerde Staten. Zij hebben een bijzondere positie in hun gemeente/ provincie. Zij worden aangesproken op hun leiderschap, eigenaarschap en bestuurlijke slagkracht binnen het samenwerkingsverband Metropoolregio Amsterdam;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In twee verschillende rondes zijn in oktober en november jl. tien kleine groepsgesprekken gevoerd met de 32 burgemeesters en 2 commissarissen van de Koning binnen de MRA;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De eerste ronde in oktober ging over de ‘stip op de horizon’, de tweede in november over de weg daarnaartoe.</a:t>
            </a: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79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533400" y="400050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De </a:t>
            </a:r>
            <a:r>
              <a:rPr lang="en" b="1" i="1" dirty="0">
                <a:solidFill>
                  <a:schemeClr val="tx1"/>
                </a:solidFill>
                <a:latin typeface="Georgia" panose="02040502050405020303" pitchFamily="18" charset="0"/>
              </a:rPr>
              <a:t>‘wat’ </a:t>
            </a: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- vraag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Google Shape;63;p12"/>
          <p:cNvSpPr txBox="1"/>
          <p:nvPr/>
        </p:nvSpPr>
        <p:spPr>
          <a:xfrm>
            <a:off x="1198605" y="1309950"/>
            <a:ext cx="7401698" cy="325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In de groepsgesprekken is in ruime meerderheid gekozen voor een metropool die uitblinkt op één tot drie </a:t>
            </a: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prioriteiten:</a:t>
            </a: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kern="1200" dirty="0">
              <a:solidFill>
                <a:srgbClr val="FF0000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algn="ctr"/>
            <a:r>
              <a:rPr lang="nl-NL" b="1" kern="1200" dirty="0" smtClean="0">
                <a:solidFill>
                  <a:srgbClr val="FF0000"/>
                </a:solidFill>
                <a:latin typeface="Georgia" panose="02040502050405020303" pitchFamily="18" charset="0"/>
                <a:ea typeface="+mj-ea"/>
                <a:cs typeface="+mj-cs"/>
              </a:rPr>
              <a:t>“Grote Klasse”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r>
              <a:rPr lang="nl-NL" u="sng" kern="1200" dirty="0" smtClean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Typering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Excelleren op één tot drie prioriteiten, bijvoorbeeld toptalent, hoogwaardige cultuur, internationale hub;</a:t>
            </a: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Gaat uit van kwaliteitsaanpak op select aantal gebieden</a:t>
            </a: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;</a:t>
            </a: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Samenwerking is dwingend van aard;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Inzet van alle deelnemers op alle thema’s ten dienste van geselecteerde </a:t>
            </a: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prioriteiten en profiel</a:t>
            </a: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350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u="sng" kern="1200" dirty="0">
              <a:solidFill>
                <a:srgbClr val="FF0000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u="sng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5" name="Rechthoek 4"/>
          <p:cNvSpPr/>
          <p:nvPr/>
        </p:nvSpPr>
        <p:spPr>
          <a:xfrm>
            <a:off x="2640000" y="400050"/>
            <a:ext cx="69667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l-NL" b="1" i="1" kern="1200" dirty="0">
                <a:solidFill>
                  <a:schemeClr val="tx1"/>
                </a:solidFill>
                <a:latin typeface="Georgia" panose="02040502050405020303" pitchFamily="18" charset="0"/>
              </a:rPr>
              <a:t>Wat is de stip op de horizon?</a:t>
            </a:r>
          </a:p>
        </p:txBody>
      </p:sp>
    </p:spTree>
    <p:extLst>
      <p:ext uri="{BB962C8B-B14F-4D97-AF65-F5344CB8AC3E}">
        <p14:creationId xmlns:p14="http://schemas.microsoft.com/office/powerpoint/2010/main" val="34912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533400" y="400050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De </a:t>
            </a:r>
            <a:r>
              <a:rPr lang="en" b="1" i="1" dirty="0">
                <a:solidFill>
                  <a:schemeClr val="tx1"/>
                </a:solidFill>
                <a:latin typeface="Georgia" panose="02040502050405020303" pitchFamily="18" charset="0"/>
              </a:rPr>
              <a:t>‘hoe’ </a:t>
            </a:r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- vraag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Google Shape;63;p12"/>
          <p:cNvSpPr txBox="1"/>
          <p:nvPr/>
        </p:nvSpPr>
        <p:spPr>
          <a:xfrm>
            <a:off x="1186249" y="1328585"/>
            <a:ext cx="7414054" cy="3280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Unaniem is geconcludeerd dat de huidige governance niet langer volstaat. De wens is om een model in te richten waarbij </a:t>
            </a:r>
            <a:r>
              <a:rPr lang="nl-NL" kern="1200" dirty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slagkracht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 en </a:t>
            </a:r>
            <a:r>
              <a:rPr lang="nl-NL" kern="1200" dirty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draagvlak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 voorop staan.</a:t>
            </a:r>
          </a:p>
          <a:p>
            <a:endParaRPr lang="nl-NL" b="1" u="sng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r>
              <a:rPr lang="nl-NL" u="sng" dirty="0">
                <a:solidFill>
                  <a:schemeClr val="tx1"/>
                </a:solidFill>
                <a:latin typeface="Georgia" panose="02040502050405020303" pitchFamily="18" charset="0"/>
              </a:rPr>
              <a:t>Voorwaarden </a:t>
            </a:r>
            <a:endParaRPr lang="nl-NL" u="sng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Heldere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en meetbare doelstellingen;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Democratisch gelegitimeerd;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Samenwerking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met bedrijfsleven/ kennisinstellingen/ maatschappelijke ondernemingen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;</a:t>
            </a:r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Drie gremia met helder onderscheid tussen taakverdeling en onderlinge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verhouding: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1. Algemene vergadering</a:t>
            </a:r>
            <a:b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2. Bestuur</a:t>
            </a:r>
            <a:b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3. Directie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Goed geoutilleerde 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directie: </a:t>
            </a:r>
            <a:r>
              <a:rPr lang="nl-NL" dirty="0">
                <a:solidFill>
                  <a:schemeClr val="tx1"/>
                </a:solidFill>
                <a:latin typeface="Georgia" panose="02040502050405020303" pitchFamily="18" charset="0"/>
              </a:rPr>
              <a:t>v</a:t>
            </a:r>
            <a:r>
              <a:rPr lang="nl-NL" dirty="0" smtClean="0">
                <a:solidFill>
                  <a:schemeClr val="tx1"/>
                </a:solidFill>
                <a:latin typeface="Georgia" panose="02040502050405020303" pitchFamily="18" charset="0"/>
              </a:rPr>
              <a:t>an secretariaat naar directie die uitvoert en initieert (vgl. Havenbedrijf Rotterdam)</a:t>
            </a:r>
          </a:p>
          <a:p>
            <a:pPr lvl="4"/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nl-NL" dirty="0">
              <a:latin typeface="Georgia" panose="02040502050405020303" pitchFamily="18" charset="0"/>
            </a:endParaRPr>
          </a:p>
          <a:p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u="sng" kern="1200" dirty="0">
              <a:solidFill>
                <a:srgbClr val="FF0000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b="1" u="sng" kern="1200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nl-NL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5" name="Rechthoek 4"/>
          <p:cNvSpPr/>
          <p:nvPr/>
        </p:nvSpPr>
        <p:spPr>
          <a:xfrm>
            <a:off x="2640000" y="400050"/>
            <a:ext cx="69667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l-NL" b="1" i="1" kern="1200" dirty="0">
                <a:solidFill>
                  <a:schemeClr val="tx1"/>
                </a:solidFill>
                <a:latin typeface="Georgia" panose="02040502050405020303" pitchFamily="18" charset="0"/>
              </a:rPr>
              <a:t>Welke governance is </a:t>
            </a:r>
            <a:r>
              <a:rPr lang="nl-NL" b="1" i="1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nodig </a:t>
            </a:r>
            <a:r>
              <a:rPr lang="nl-NL" b="1" i="1" kern="1200" dirty="0">
                <a:solidFill>
                  <a:schemeClr val="tx1"/>
                </a:solidFill>
                <a:latin typeface="Georgia" panose="02040502050405020303" pitchFamily="18" charset="0"/>
              </a:rPr>
              <a:t>om tot </a:t>
            </a:r>
            <a:r>
              <a:rPr lang="nl-NL" b="1" i="1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grote klasse te </a:t>
            </a:r>
            <a:r>
              <a:rPr lang="nl-NL" b="1" i="1" kern="1200" dirty="0">
                <a:solidFill>
                  <a:schemeClr val="tx1"/>
                </a:solidFill>
                <a:latin typeface="Georgia" panose="02040502050405020303" pitchFamily="18" charset="0"/>
              </a:rPr>
              <a:t>komen?</a:t>
            </a:r>
          </a:p>
        </p:txBody>
      </p:sp>
    </p:spTree>
    <p:extLst>
      <p:ext uri="{BB962C8B-B14F-4D97-AF65-F5344CB8AC3E}">
        <p14:creationId xmlns:p14="http://schemas.microsoft.com/office/powerpoint/2010/main" val="41118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624909" y="270224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Governancemodel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" name="Tekstvak 9"/>
          <p:cNvSpPr txBox="1"/>
          <p:nvPr/>
        </p:nvSpPr>
        <p:spPr>
          <a:xfrm>
            <a:off x="2300868" y="1421977"/>
            <a:ext cx="4979773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Georgia" panose="02040502050405020303" pitchFamily="18" charset="0"/>
              </a:rPr>
              <a:t>Directie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Georgia" panose="02040502050405020303" pitchFamily="18" charset="0"/>
              </a:rPr>
              <a:t>Ambtelijke directie </a:t>
            </a:r>
            <a:r>
              <a:rPr lang="nl-NL" dirty="0">
                <a:latin typeface="Georgia" panose="02040502050405020303" pitchFamily="18" charset="0"/>
              </a:rPr>
              <a:t>met één algemeen directeur + directeuren per </a:t>
            </a:r>
            <a:r>
              <a:rPr lang="nl-NL" dirty="0" smtClean="0">
                <a:latin typeface="Georgia" panose="02040502050405020303" pitchFamily="18" charset="0"/>
              </a:rPr>
              <a:t>prioriteit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>
              <a:latin typeface="Georgia" panose="02040502050405020303" pitchFamily="18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00868" y="2560134"/>
            <a:ext cx="497977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Voorwaarden: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Omvormen van secretariaat naar directie met initiërende en uitvoerende rol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Rapporteert 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aan het Bestuur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Stemt 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inhoudelijk af met wethouders per </a:t>
            </a: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prioriteit / thema zodat bestuur verzekerd is van breed gesteunde voorstellen</a:t>
            </a:r>
            <a:endParaRPr lang="nl-NL" kern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624909" y="270224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Governancemodel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9" name="Tekstvak 8"/>
          <p:cNvSpPr txBox="1"/>
          <p:nvPr/>
        </p:nvSpPr>
        <p:spPr>
          <a:xfrm>
            <a:off x="2295416" y="1422813"/>
            <a:ext cx="4979773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Georgia" panose="02040502050405020303" pitchFamily="18" charset="0"/>
              </a:rPr>
              <a:t>Bestuur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Georgia" panose="02040502050405020303" pitchFamily="18" charset="0"/>
              </a:rPr>
              <a:t>Twee </a:t>
            </a:r>
            <a:r>
              <a:rPr lang="nl-NL" dirty="0" smtClean="0">
                <a:latin typeface="Georgia" panose="02040502050405020303" pitchFamily="18" charset="0"/>
              </a:rPr>
              <a:t>wethouders/gedeputeerden/</a:t>
            </a:r>
            <a:r>
              <a:rPr lang="nl-NL" dirty="0" err="1" smtClean="0">
                <a:latin typeface="Georgia" panose="02040502050405020303" pitchFamily="18" charset="0"/>
              </a:rPr>
              <a:t>BM’s</a:t>
            </a:r>
            <a:r>
              <a:rPr lang="nl-NL" dirty="0" smtClean="0">
                <a:latin typeface="Georgia" panose="02040502050405020303" pitchFamily="18" charset="0"/>
              </a:rPr>
              <a:t>/</a:t>
            </a:r>
            <a:r>
              <a:rPr lang="nl-NL" dirty="0" err="1" smtClean="0">
                <a:latin typeface="Georgia" panose="02040502050405020303" pitchFamily="18" charset="0"/>
              </a:rPr>
              <a:t>CdK’s</a:t>
            </a:r>
            <a:r>
              <a:rPr lang="nl-NL" dirty="0" smtClean="0">
                <a:latin typeface="Georgia" panose="02040502050405020303" pitchFamily="18" charset="0"/>
              </a:rPr>
              <a:t> </a:t>
            </a:r>
            <a:r>
              <a:rPr lang="nl-NL" dirty="0">
                <a:latin typeface="Georgia" panose="02040502050405020303" pitchFamily="18" charset="0"/>
              </a:rPr>
              <a:t>per prioritair thema + BM Amsterdam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nl-NL" dirty="0">
                <a:latin typeface="Georgia" panose="02040502050405020303" pitchFamily="18" charset="0"/>
              </a:rPr>
              <a:t>Voorzitterschap: BM Amsterdam</a:t>
            </a:r>
          </a:p>
        </p:txBody>
      </p:sp>
      <p:sp>
        <p:nvSpPr>
          <p:cNvPr id="12" name="Rechthoek 11"/>
          <p:cNvSpPr/>
          <p:nvPr/>
        </p:nvSpPr>
        <p:spPr>
          <a:xfrm>
            <a:off x="2295416" y="2693949"/>
            <a:ext cx="497977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Voorwaarden: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Aanwezigheid is vereist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Formuleert 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strategische doelen/richting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B</a:t>
            </a: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estuurlijk 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verantwoordelijk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Houdt 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toezicht op uitvoering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kern="1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Legt </a:t>
            </a:r>
            <a:r>
              <a:rPr lang="nl-NL" kern="1200" dirty="0">
                <a:solidFill>
                  <a:schemeClr val="tx1"/>
                </a:solidFill>
                <a:latin typeface="Georgia" panose="02040502050405020303" pitchFamily="18" charset="0"/>
              </a:rPr>
              <a:t>verantwoording af aan Algemene vergadering met achterbannen</a:t>
            </a:r>
          </a:p>
        </p:txBody>
      </p:sp>
    </p:spTree>
    <p:extLst>
      <p:ext uri="{BB962C8B-B14F-4D97-AF65-F5344CB8AC3E}">
        <p14:creationId xmlns:p14="http://schemas.microsoft.com/office/powerpoint/2010/main" val="252300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624909" y="270224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Governancemodel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6" name="Tekstvak 5"/>
          <p:cNvSpPr txBox="1"/>
          <p:nvPr/>
        </p:nvSpPr>
        <p:spPr>
          <a:xfrm>
            <a:off x="2297153" y="1422802"/>
            <a:ext cx="4980876" cy="11695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rgbClr val="000000"/>
                </a:solidFill>
                <a:latin typeface="Georgia" panose="02040502050405020303" pitchFamily="18" charset="0"/>
              </a:rPr>
              <a:t>Algemene vergadering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000000"/>
                </a:solidFill>
                <a:latin typeface="Georgia" panose="02040502050405020303" pitchFamily="18" charset="0"/>
              </a:rPr>
              <a:t>Alle BM’s en CdK’s binnen de </a:t>
            </a:r>
            <a:r>
              <a:rPr lang="nl-NL" dirty="0" smtClean="0">
                <a:solidFill>
                  <a:srgbClr val="000000"/>
                </a:solidFill>
                <a:latin typeface="Georgia" panose="02040502050405020303" pitchFamily="18" charset="0"/>
              </a:rPr>
              <a:t>MRA +</a:t>
            </a:r>
            <a:br>
              <a:rPr lang="nl-NL" dirty="0" smtClean="0">
                <a:solidFill>
                  <a:srgbClr val="000000"/>
                </a:solidFill>
                <a:latin typeface="Georgia" panose="02040502050405020303" pitchFamily="18" charset="0"/>
              </a:rPr>
            </a:br>
            <a:r>
              <a:rPr lang="nl-NL" dirty="0" smtClean="0">
                <a:solidFill>
                  <a:srgbClr val="000000"/>
                </a:solidFill>
                <a:latin typeface="Georgia" panose="02040502050405020303" pitchFamily="18" charset="0"/>
              </a:rPr>
              <a:t>1 wethouder/gedeputeerde per deelregio</a:t>
            </a:r>
            <a:endParaRPr lang="nl-NL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000000"/>
                </a:solidFill>
                <a:latin typeface="Georgia" panose="02040502050405020303" pitchFamily="18" charset="0"/>
              </a:rPr>
              <a:t>Voorzitterschap: rouleert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000000"/>
                </a:solidFill>
                <a:latin typeface="Georgia" panose="02040502050405020303" pitchFamily="18" charset="0"/>
              </a:rPr>
              <a:t>Kiezen de leden van het Bestuur</a:t>
            </a:r>
          </a:p>
        </p:txBody>
      </p:sp>
      <p:sp>
        <p:nvSpPr>
          <p:cNvPr id="2" name="Rechthoek 1"/>
          <p:cNvSpPr/>
          <p:nvPr/>
        </p:nvSpPr>
        <p:spPr>
          <a:xfrm>
            <a:off x="2297153" y="2825512"/>
            <a:ext cx="30011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 smtClean="0">
                <a:latin typeface="Georgia" panose="02040502050405020303" pitchFamily="18" charset="0"/>
                <a:sym typeface="Symbol" panose="05050102010706020507" pitchFamily="18" charset="2"/>
              </a:rPr>
              <a:t>Legitimeert </a:t>
            </a:r>
            <a:r>
              <a:rPr lang="nl-NL" dirty="0">
                <a:latin typeface="Georgia" panose="02040502050405020303" pitchFamily="18" charset="0"/>
                <a:sym typeface="Symbol" panose="05050102010706020507" pitchFamily="18" charset="2"/>
              </a:rPr>
              <a:t>en amendeert koers</a:t>
            </a:r>
          </a:p>
        </p:txBody>
      </p:sp>
    </p:spTree>
    <p:extLst>
      <p:ext uri="{BB962C8B-B14F-4D97-AF65-F5344CB8AC3E}">
        <p14:creationId xmlns:p14="http://schemas.microsoft.com/office/powerpoint/2010/main" val="1928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624909" y="270224"/>
            <a:ext cx="2106600" cy="9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chemeClr val="tx1"/>
                </a:solidFill>
                <a:latin typeface="Georgia" panose="02040502050405020303" pitchFamily="18" charset="0"/>
              </a:rPr>
              <a:t>Governancemodel</a:t>
            </a:r>
            <a:endParaRPr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6" name="Tekstvak 5"/>
          <p:cNvSpPr txBox="1"/>
          <p:nvPr/>
        </p:nvSpPr>
        <p:spPr>
          <a:xfrm>
            <a:off x="3608172" y="725174"/>
            <a:ext cx="4979773" cy="11695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rgbClr val="000000"/>
                </a:solidFill>
                <a:latin typeface="Georgia" panose="02040502050405020303" pitchFamily="18" charset="0"/>
              </a:rPr>
              <a:t>Algemene vergadering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Georgia" panose="02040502050405020303" pitchFamily="18" charset="0"/>
              </a:rPr>
              <a:t>Alle </a:t>
            </a:r>
            <a:r>
              <a:rPr lang="nl-NL" dirty="0" err="1">
                <a:latin typeface="Georgia" panose="02040502050405020303" pitchFamily="18" charset="0"/>
              </a:rPr>
              <a:t>BM’s</a:t>
            </a:r>
            <a:r>
              <a:rPr lang="nl-NL" dirty="0">
                <a:latin typeface="Georgia" panose="02040502050405020303" pitchFamily="18" charset="0"/>
              </a:rPr>
              <a:t> en </a:t>
            </a:r>
            <a:r>
              <a:rPr lang="nl-NL" dirty="0" err="1">
                <a:latin typeface="Georgia" panose="02040502050405020303" pitchFamily="18" charset="0"/>
              </a:rPr>
              <a:t>CdK’s</a:t>
            </a:r>
            <a:r>
              <a:rPr lang="nl-NL" dirty="0">
                <a:latin typeface="Georgia" panose="02040502050405020303" pitchFamily="18" charset="0"/>
              </a:rPr>
              <a:t> binnen de MRA +</a:t>
            </a:r>
            <a:br>
              <a:rPr lang="nl-NL" dirty="0">
                <a:latin typeface="Georgia" panose="02040502050405020303" pitchFamily="18" charset="0"/>
              </a:rPr>
            </a:br>
            <a:r>
              <a:rPr lang="nl-NL" dirty="0">
                <a:latin typeface="Georgia" panose="02040502050405020303" pitchFamily="18" charset="0"/>
              </a:rPr>
              <a:t>1 wethouder/gedeputeerde per deelregio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nl-NL" dirty="0">
                <a:latin typeface="Georgia" panose="02040502050405020303" pitchFamily="18" charset="0"/>
              </a:rPr>
              <a:t>Voorzitterschap: </a:t>
            </a:r>
            <a:r>
              <a:rPr lang="nl-NL" dirty="0" smtClean="0">
                <a:latin typeface="Georgia" panose="02040502050405020303" pitchFamily="18" charset="0"/>
              </a:rPr>
              <a:t>rouleert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 smtClean="0">
                <a:latin typeface="Georgia" panose="02040502050405020303" pitchFamily="18" charset="0"/>
              </a:rPr>
              <a:t>Kiezen </a:t>
            </a:r>
            <a:r>
              <a:rPr lang="nl-NL" dirty="0">
                <a:latin typeface="Georgia" panose="02040502050405020303" pitchFamily="18" charset="0"/>
              </a:rPr>
              <a:t>de leden van het Bestuur</a:t>
            </a:r>
          </a:p>
        </p:txBody>
      </p:sp>
      <p:cxnSp>
        <p:nvCxnSpPr>
          <p:cNvPr id="7" name="Rechte verbindingslijn met pijl 6"/>
          <p:cNvCxnSpPr>
            <a:stCxn id="6" idx="2"/>
            <a:endCxn id="9" idx="0"/>
          </p:cNvCxnSpPr>
          <p:nvPr/>
        </p:nvCxnSpPr>
        <p:spPr>
          <a:xfrm>
            <a:off x="6098059" y="1894725"/>
            <a:ext cx="0" cy="38310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3608172" y="2277833"/>
            <a:ext cx="4979773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Georgia" panose="02040502050405020303" pitchFamily="18" charset="0"/>
              </a:rPr>
              <a:t>Bestuur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Georgia" panose="02040502050405020303" pitchFamily="18" charset="0"/>
              </a:rPr>
              <a:t>Twee wethouders/gedeputeerden/</a:t>
            </a:r>
            <a:r>
              <a:rPr lang="nl-NL" dirty="0" err="1">
                <a:latin typeface="Georgia" panose="02040502050405020303" pitchFamily="18" charset="0"/>
              </a:rPr>
              <a:t>BM’s</a:t>
            </a:r>
            <a:r>
              <a:rPr lang="nl-NL" dirty="0">
                <a:latin typeface="Georgia" panose="02040502050405020303" pitchFamily="18" charset="0"/>
              </a:rPr>
              <a:t>/</a:t>
            </a:r>
            <a:r>
              <a:rPr lang="nl-NL" dirty="0" err="1">
                <a:latin typeface="Georgia" panose="02040502050405020303" pitchFamily="18" charset="0"/>
              </a:rPr>
              <a:t>CdK’s</a:t>
            </a:r>
            <a:r>
              <a:rPr lang="nl-NL" dirty="0">
                <a:latin typeface="Georgia" panose="02040502050405020303" pitchFamily="18" charset="0"/>
              </a:rPr>
              <a:t> per prioritair thema + BM Amsterdam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300" dirty="0" smtClean="0">
                <a:latin typeface="Georgia" panose="02040502050405020303" pitchFamily="18" charset="0"/>
              </a:rPr>
              <a:t>Voorzitterschap</a:t>
            </a:r>
            <a:r>
              <a:rPr lang="nl-NL" sz="1300" dirty="0">
                <a:latin typeface="Georgia" panose="02040502050405020303" pitchFamily="18" charset="0"/>
              </a:rPr>
              <a:t>: BM Amsterdam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608172" y="3615049"/>
            <a:ext cx="4979773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Georgia" panose="02040502050405020303" pitchFamily="18" charset="0"/>
              </a:rPr>
              <a:t>Directie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Georgia" panose="02040502050405020303" pitchFamily="18" charset="0"/>
              </a:rPr>
              <a:t>Directie met één algemeen directeur + directeuren per prioritair thema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>
              <a:latin typeface="Georgia" panose="02040502050405020303" pitchFamily="18" charset="0"/>
            </a:endParaRPr>
          </a:p>
        </p:txBody>
      </p:sp>
      <p:cxnSp>
        <p:nvCxnSpPr>
          <p:cNvPr id="18" name="Rechte verbindingslijn met pijl 17"/>
          <p:cNvCxnSpPr>
            <a:stCxn id="9" idx="2"/>
          </p:cNvCxnSpPr>
          <p:nvPr/>
        </p:nvCxnSpPr>
        <p:spPr>
          <a:xfrm flipH="1">
            <a:off x="6091879" y="3231940"/>
            <a:ext cx="6180" cy="3831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5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sander template">
  <a:themeElements>
    <a:clrScheme name="Custom 347">
      <a:dk1>
        <a:srgbClr val="111111"/>
      </a:dk1>
      <a:lt1>
        <a:srgbClr val="FFFFFF"/>
      </a:lt1>
      <a:dk2>
        <a:srgbClr val="999999"/>
      </a:dk2>
      <a:lt2>
        <a:srgbClr val="EFEFEF"/>
      </a:lt2>
      <a:accent1>
        <a:srgbClr val="FF0000"/>
      </a:accent1>
      <a:accent2>
        <a:srgbClr val="CC0000"/>
      </a:accent2>
      <a:accent3>
        <a:srgbClr val="434343"/>
      </a:accent3>
      <a:accent4>
        <a:srgbClr val="999999"/>
      </a:accent4>
      <a:accent5>
        <a:srgbClr val="CCCCCC"/>
      </a:accent5>
      <a:accent6>
        <a:srgbClr val="EFEFEF"/>
      </a:accent6>
      <a:hlink>
        <a:srgbClr val="11111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751</Words>
  <Application>Microsoft Office PowerPoint</Application>
  <PresentationFormat>Diavoorstelling (16:9)</PresentationFormat>
  <Paragraphs>113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Georgia</vt:lpstr>
      <vt:lpstr>Roboto Slab</vt:lpstr>
      <vt:lpstr>Symbol</vt:lpstr>
      <vt:lpstr>Wingdings</vt:lpstr>
      <vt:lpstr>Lysander template</vt:lpstr>
      <vt:lpstr>‘WORDT DE RUPS     EEN VLINDER?’</vt:lpstr>
      <vt:lpstr>De opdracht</vt:lpstr>
      <vt:lpstr>De     aanpak</vt:lpstr>
      <vt:lpstr>De ‘wat’ - vraag</vt:lpstr>
      <vt:lpstr>De ‘hoe’ - vraag</vt:lpstr>
      <vt:lpstr>Governancemodel</vt:lpstr>
      <vt:lpstr>Governancemodel</vt:lpstr>
      <vt:lpstr>Governancemodel</vt:lpstr>
      <vt:lpstr>Governancemodel</vt:lpstr>
      <vt:lpstr>De uitvoering </vt:lpstr>
      <vt:lpstr>Tot slot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Langendijk, Marleen</dc:creator>
  <cp:lastModifiedBy>Teengs Gerritsen, Hans</cp:lastModifiedBy>
  <cp:revision>106</cp:revision>
  <dcterms:modified xsi:type="dcterms:W3CDTF">2020-11-24T15:39:16Z</dcterms:modified>
</cp:coreProperties>
</file>